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01" r:id="rId2"/>
    <p:sldId id="256" r:id="rId3"/>
    <p:sldId id="259" r:id="rId4"/>
    <p:sldId id="260" r:id="rId5"/>
    <p:sldId id="261" r:id="rId6"/>
    <p:sldId id="262" r:id="rId7"/>
    <p:sldId id="298" r:id="rId8"/>
    <p:sldId id="265" r:id="rId9"/>
    <p:sldId id="266" r:id="rId10"/>
    <p:sldId id="267" r:id="rId11"/>
    <p:sldId id="268" r:id="rId12"/>
    <p:sldId id="269" r:id="rId13"/>
    <p:sldId id="297" r:id="rId14"/>
    <p:sldId id="270" r:id="rId15"/>
    <p:sldId id="273" r:id="rId16"/>
    <p:sldId id="274" r:id="rId17"/>
    <p:sldId id="275" r:id="rId18"/>
    <p:sldId id="276" r:id="rId19"/>
    <p:sldId id="282" r:id="rId20"/>
    <p:sldId id="283" r:id="rId21"/>
    <p:sldId id="284" r:id="rId22"/>
    <p:sldId id="285" r:id="rId23"/>
    <p:sldId id="300" r:id="rId24"/>
    <p:sldId id="299" r:id="rId25"/>
    <p:sldId id="286" r:id="rId26"/>
    <p:sldId id="287" r:id="rId27"/>
    <p:sldId id="288" r:id="rId28"/>
    <p:sldId id="289" r:id="rId29"/>
    <p:sldId id="290" r:id="rId30"/>
    <p:sldId id="291" r:id="rId31"/>
    <p:sldId id="292" r:id="rId32"/>
    <p:sldId id="293"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D806CA-3AD9-CB97-ED0E-A0722F3042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550FE8-10D0-B6BE-234E-F7142FDF8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3AB06D-8A99-4920-8FF6-A9527E53F86E}" type="datetimeFigureOut">
              <a:rPr lang="en-US" smtClean="0"/>
              <a:t>6/6/2025</a:t>
            </a:fld>
            <a:endParaRPr lang="en-US"/>
          </a:p>
        </p:txBody>
      </p:sp>
      <p:sp>
        <p:nvSpPr>
          <p:cNvPr id="4" name="Footer Placeholder 3">
            <a:extLst>
              <a:ext uri="{FF2B5EF4-FFF2-40B4-BE49-F238E27FC236}">
                <a16:creationId xmlns:a16="http://schemas.microsoft.com/office/drawing/2014/main" id="{E1297E6B-C19A-02AF-ABFD-8334BEBA82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7B30E7-C426-7894-79A8-67D06ED18E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12FD6E-77A2-4CA7-A93A-B71970C7F3B8}" type="slidenum">
              <a:rPr lang="en-US" smtClean="0"/>
              <a:t>‹#›</a:t>
            </a:fld>
            <a:endParaRPr lang="en-US"/>
          </a:p>
        </p:txBody>
      </p:sp>
    </p:spTree>
    <p:extLst>
      <p:ext uri="{BB962C8B-B14F-4D97-AF65-F5344CB8AC3E}">
        <p14:creationId xmlns:p14="http://schemas.microsoft.com/office/powerpoint/2010/main" val="16981488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67804-34F1-43C2-86F4-C18B00E15B52}"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9DC8F-9BF7-4E99-9503-44E52E5A4403}" type="slidenum">
              <a:rPr lang="en-US" smtClean="0"/>
              <a:t>‹#›</a:t>
            </a:fld>
            <a:endParaRPr lang="en-US"/>
          </a:p>
        </p:txBody>
      </p:sp>
    </p:spTree>
    <p:extLst>
      <p:ext uri="{BB962C8B-B14F-4D97-AF65-F5344CB8AC3E}">
        <p14:creationId xmlns:p14="http://schemas.microsoft.com/office/powerpoint/2010/main" val="23854427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RCT=</a:t>
            </a:r>
            <a:r>
              <a:rPr lang="en-US" dirty="0" err="1"/>
              <a:t>Randomised</a:t>
            </a:r>
            <a:r>
              <a:rPr lang="en-US" dirty="0"/>
              <a:t> Controlled Trial</a:t>
            </a:r>
          </a:p>
        </p:txBody>
      </p:sp>
      <p:sp>
        <p:nvSpPr>
          <p:cNvPr id="4" name="Slide Number Placeholder 3"/>
          <p:cNvSpPr>
            <a:spLocks noGrp="1"/>
          </p:cNvSpPr>
          <p:nvPr>
            <p:ph type="sldNum" sz="quarter" idx="5"/>
          </p:nvPr>
        </p:nvSpPr>
        <p:spPr/>
        <p:txBody>
          <a:bodyPr/>
          <a:lstStyle/>
          <a:p>
            <a:fld id="{6AC75084-D2AC-4BAB-B5E1-68F585F3A95E}" type="slidenum">
              <a:rPr lang="en-US" smtClean="0"/>
              <a:t>5</a:t>
            </a:fld>
            <a:endParaRPr lang="en-US"/>
          </a:p>
        </p:txBody>
      </p:sp>
    </p:spTree>
    <p:extLst>
      <p:ext uri="{BB962C8B-B14F-4D97-AF65-F5344CB8AC3E}">
        <p14:creationId xmlns:p14="http://schemas.microsoft.com/office/powerpoint/2010/main" val="109865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slide examples from decades ago, but issues persist today. E.g., early on during COVID many labs across the world started building CT scan classifiers to diagnose if the patient had COVID. Later on the cited </a:t>
            </a:r>
            <a:r>
              <a:rPr lang="en-US" dirty="0" err="1"/>
              <a:t>analysed</a:t>
            </a:r>
            <a:r>
              <a:rPr lang="en-US" dirty="0"/>
              <a:t> the reliability of these classifiers and found that none of them were actually reliable.</a:t>
            </a:r>
          </a:p>
        </p:txBody>
      </p:sp>
      <p:sp>
        <p:nvSpPr>
          <p:cNvPr id="4" name="Slide Number Placeholder 3"/>
          <p:cNvSpPr>
            <a:spLocks noGrp="1"/>
          </p:cNvSpPr>
          <p:nvPr>
            <p:ph type="sldNum" sz="quarter" idx="5"/>
          </p:nvPr>
        </p:nvSpPr>
        <p:spPr/>
        <p:txBody>
          <a:bodyPr/>
          <a:lstStyle/>
          <a:p>
            <a:fld id="{6AC75084-D2AC-4BAB-B5E1-68F585F3A95E}" type="slidenum">
              <a:rPr lang="en-US" smtClean="0"/>
              <a:t>6</a:t>
            </a:fld>
            <a:endParaRPr lang="en-US"/>
          </a:p>
        </p:txBody>
      </p:sp>
    </p:spTree>
    <p:extLst>
      <p:ext uri="{BB962C8B-B14F-4D97-AF65-F5344CB8AC3E}">
        <p14:creationId xmlns:p14="http://schemas.microsoft.com/office/powerpoint/2010/main" val="286509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75084-D2AC-4BAB-B5E1-68F585F3A95E}" type="slidenum">
              <a:rPr lang="en-US" smtClean="0"/>
              <a:t>9</a:t>
            </a:fld>
            <a:endParaRPr lang="en-US"/>
          </a:p>
        </p:txBody>
      </p:sp>
    </p:spTree>
    <p:extLst>
      <p:ext uri="{BB962C8B-B14F-4D97-AF65-F5344CB8AC3E}">
        <p14:creationId xmlns:p14="http://schemas.microsoft.com/office/powerpoint/2010/main" val="783397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benchmark is designed to test data-driven methods for causal discovery where you look at residual error in the underlying data to see the direction between A,B.</a:t>
            </a:r>
            <a:br>
              <a:rPr lang="en-US" dirty="0"/>
            </a:br>
            <a:r>
              <a:rPr lang="en-US" dirty="0"/>
              <a:t>We ask. Does dr</a:t>
            </a:r>
          </a:p>
        </p:txBody>
      </p:sp>
      <p:sp>
        <p:nvSpPr>
          <p:cNvPr id="4" name="Slide Number Placeholder 3"/>
          <p:cNvSpPr>
            <a:spLocks noGrp="1"/>
          </p:cNvSpPr>
          <p:nvPr>
            <p:ph type="sldNum" sz="quarter" idx="5"/>
          </p:nvPr>
        </p:nvSpPr>
        <p:spPr/>
        <p:txBody>
          <a:bodyPr/>
          <a:lstStyle/>
          <a:p>
            <a:fld id="{6AC75084-D2AC-4BAB-B5E1-68F585F3A95E}" type="slidenum">
              <a:rPr lang="en-US" smtClean="0"/>
              <a:t>11</a:t>
            </a:fld>
            <a:endParaRPr lang="en-US"/>
          </a:p>
        </p:txBody>
      </p:sp>
    </p:spTree>
    <p:extLst>
      <p:ext uri="{BB962C8B-B14F-4D97-AF65-F5344CB8AC3E}">
        <p14:creationId xmlns:p14="http://schemas.microsoft.com/office/powerpoint/2010/main" val="278237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do much better.</a:t>
            </a:r>
            <a:br>
              <a:rPr lang="en-US" dirty="0"/>
            </a:br>
            <a:r>
              <a:rPr lang="en-US" dirty="0"/>
              <a:t>This should not be taken as a direct comparison here because they are approaching these tasks in completely different ways. In particular LLMs primarily rely on the fact that this relationship is already known and has been written about somewhere on the internet and incorporated into the LLM’s training data. So it kind of knows the answer in a sense already. If we gathered data for some new relationship, something that had not been studied before, where we did not have a prior understanding of the relationship between these two variables I would expect the LLM not to be able to give an answer while the data driven analysis would still be able to look at the data and tell us something. But still, when we’re talking about what we’re asking the human domain expert to do when we are crafting a causal analysis, this is exactly the realm we are in. We’re asking the domain expert to bring their existing knowledge of what’s already known to help us structure the analysis. Now, what about those extra 3-4%? What are those errors?</a:t>
            </a:r>
          </a:p>
        </p:txBody>
      </p:sp>
      <p:sp>
        <p:nvSpPr>
          <p:cNvPr id="4" name="Slide Number Placeholder 3"/>
          <p:cNvSpPr>
            <a:spLocks noGrp="1"/>
          </p:cNvSpPr>
          <p:nvPr>
            <p:ph type="sldNum" sz="quarter" idx="5"/>
          </p:nvPr>
        </p:nvSpPr>
        <p:spPr/>
        <p:txBody>
          <a:bodyPr/>
          <a:lstStyle/>
          <a:p>
            <a:fld id="{6AC75084-D2AC-4BAB-B5E1-68F585F3A95E}" type="slidenum">
              <a:rPr lang="en-US" smtClean="0"/>
              <a:t>12</a:t>
            </a:fld>
            <a:endParaRPr lang="en-US"/>
          </a:p>
        </p:txBody>
      </p:sp>
    </p:spTree>
    <p:extLst>
      <p:ext uri="{BB962C8B-B14F-4D97-AF65-F5344CB8AC3E}">
        <p14:creationId xmlns:p14="http://schemas.microsoft.com/office/powerpoint/2010/main" val="118381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68089-FB16-4CDA-0F80-CDFDA9B75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73787-F202-2621-42E1-753944314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EFCCC-0149-61B9-E276-5FED739107B9}"/>
              </a:ext>
            </a:extLst>
          </p:cNvPr>
          <p:cNvSpPr>
            <a:spLocks noGrp="1"/>
          </p:cNvSpPr>
          <p:nvPr>
            <p:ph type="body" idx="1"/>
          </p:nvPr>
        </p:nvSpPr>
        <p:spPr/>
        <p:txBody>
          <a:bodyPr/>
          <a:lstStyle/>
          <a:p>
            <a:r>
              <a:rPr lang="en-US" dirty="0"/>
              <a:t>Some of there errors are ambiguous features where there’s some misunderstanding. Here we see one of the questions from the Tubingen benchmark, which focuses on the relationship between ozone concentration and radiation. The question is does ozone concentration cause radiation or radiation cause ozone? Tubingen benchmark says radiation causes ozone. LLM says no ozone causes radiation. It turns out it’s a misunderstanding on what we meant by ozone and radiation and what the LLM understood. One part of our prompt asks the LLM to describe its reasoning and it says a little more about the setting. It makes it very clear that it’s talking about ozone in the stratosphere and UV radiation. We can actually correct it and say that we’re asking about ground level ozone concentration and radon. It turns out yes, that radon is the case of ozone at ground level. We have an additional probing of this and are trying to find new strategies to more generically identify these types of scenarios. And one promising approach does seem to be simply asking for every pair of features. Is there any ambiguity in the interpretation of these feature names that would cause you to change your opinion? Then it’ll give that answer if it exists. This is a real, pretty common, occurrence that if there’s some ambiguity, especially if you’re just taking column names from a spreadsheet for example.</a:t>
            </a:r>
          </a:p>
        </p:txBody>
      </p:sp>
      <p:sp>
        <p:nvSpPr>
          <p:cNvPr id="4" name="Slide Number Placeholder 3">
            <a:extLst>
              <a:ext uri="{FF2B5EF4-FFF2-40B4-BE49-F238E27FC236}">
                <a16:creationId xmlns:a16="http://schemas.microsoft.com/office/drawing/2014/main" id="{AF9DFE13-AE8E-7D85-1CEA-979FF231CF36}"/>
              </a:ext>
            </a:extLst>
          </p:cNvPr>
          <p:cNvSpPr>
            <a:spLocks noGrp="1"/>
          </p:cNvSpPr>
          <p:nvPr>
            <p:ph type="sldNum" sz="quarter" idx="5"/>
          </p:nvPr>
        </p:nvSpPr>
        <p:spPr/>
        <p:txBody>
          <a:bodyPr/>
          <a:lstStyle/>
          <a:p>
            <a:fld id="{6AC75084-D2AC-4BAB-B5E1-68F585F3A95E}" type="slidenum">
              <a:rPr lang="en-US" smtClean="0"/>
              <a:t>13</a:t>
            </a:fld>
            <a:endParaRPr lang="en-US"/>
          </a:p>
        </p:txBody>
      </p:sp>
    </p:spTree>
    <p:extLst>
      <p:ext uri="{BB962C8B-B14F-4D97-AF65-F5344CB8AC3E}">
        <p14:creationId xmlns:p14="http://schemas.microsoft.com/office/powerpoint/2010/main" val="269746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continue these types of experiments across more complicated data sets. While Tubingen benchmark gives pairwise relationships, they also looked at a neuropathic pain dataset that had a larger graph of causal relationships where we could ask about</a:t>
            </a:r>
          </a:p>
        </p:txBody>
      </p:sp>
      <p:sp>
        <p:nvSpPr>
          <p:cNvPr id="4" name="Slide Number Placeholder 3"/>
          <p:cNvSpPr>
            <a:spLocks noGrp="1"/>
          </p:cNvSpPr>
          <p:nvPr>
            <p:ph type="sldNum" sz="quarter" idx="5"/>
          </p:nvPr>
        </p:nvSpPr>
        <p:spPr/>
        <p:txBody>
          <a:bodyPr/>
          <a:lstStyle/>
          <a:p>
            <a:fld id="{6AC75084-D2AC-4BAB-B5E1-68F585F3A95E}" type="slidenum">
              <a:rPr lang="en-US" smtClean="0"/>
              <a:t>14</a:t>
            </a:fld>
            <a:endParaRPr lang="en-US"/>
          </a:p>
        </p:txBody>
      </p:sp>
    </p:spTree>
    <p:extLst>
      <p:ext uri="{BB962C8B-B14F-4D97-AF65-F5344CB8AC3E}">
        <p14:creationId xmlns:p14="http://schemas.microsoft.com/office/powerpoint/2010/main" val="160460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75084-D2AC-4BAB-B5E1-68F585F3A95E}" type="slidenum">
              <a:rPr lang="en-US" smtClean="0"/>
              <a:t>18</a:t>
            </a:fld>
            <a:endParaRPr lang="en-US"/>
          </a:p>
        </p:txBody>
      </p:sp>
    </p:spTree>
    <p:extLst>
      <p:ext uri="{BB962C8B-B14F-4D97-AF65-F5344CB8AC3E}">
        <p14:creationId xmlns:p14="http://schemas.microsoft.com/office/powerpoint/2010/main" val="3685564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 vs novel (could not have been previously seen by the LLM in its training data)</a:t>
            </a:r>
          </a:p>
        </p:txBody>
      </p:sp>
      <p:sp>
        <p:nvSpPr>
          <p:cNvPr id="4" name="Slide Number Placeholder 3"/>
          <p:cNvSpPr>
            <a:spLocks noGrp="1"/>
          </p:cNvSpPr>
          <p:nvPr>
            <p:ph type="sldNum" sz="quarter" idx="5"/>
          </p:nvPr>
        </p:nvSpPr>
        <p:spPr/>
        <p:txBody>
          <a:bodyPr/>
          <a:lstStyle/>
          <a:p>
            <a:fld id="{7519DC8F-9BF7-4E99-9503-44E52E5A4403}" type="slidenum">
              <a:rPr lang="en-US" smtClean="0"/>
              <a:t>26</a:t>
            </a:fld>
            <a:endParaRPr lang="en-US"/>
          </a:p>
        </p:txBody>
      </p:sp>
    </p:spTree>
    <p:extLst>
      <p:ext uri="{BB962C8B-B14F-4D97-AF65-F5344CB8AC3E}">
        <p14:creationId xmlns:p14="http://schemas.microsoft.com/office/powerpoint/2010/main" val="368173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FFC1-5500-7C7C-8A5C-E11C095A9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B35070-CC72-B8F9-D7D5-10ED9050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3E238-034D-EB84-6144-F385BD633132}"/>
              </a:ext>
            </a:extLst>
          </p:cNvPr>
          <p:cNvSpPr>
            <a:spLocks noGrp="1"/>
          </p:cNvSpPr>
          <p:nvPr>
            <p:ph type="dt" sz="half" idx="10"/>
          </p:nvPr>
        </p:nvSpPr>
        <p:spPr/>
        <p:txBody>
          <a:bodyPr/>
          <a:lstStyle/>
          <a:p>
            <a:fld id="{5898894D-61A1-470A-B48D-A36270812C64}" type="datetime1">
              <a:rPr lang="en-US" smtClean="0"/>
              <a:t>6/6/2025</a:t>
            </a:fld>
            <a:endParaRPr lang="en-US"/>
          </a:p>
        </p:txBody>
      </p:sp>
      <p:sp>
        <p:nvSpPr>
          <p:cNvPr id="5" name="Footer Placeholder 4">
            <a:extLst>
              <a:ext uri="{FF2B5EF4-FFF2-40B4-BE49-F238E27FC236}">
                <a16:creationId xmlns:a16="http://schemas.microsoft.com/office/drawing/2014/main" id="{60F7CB71-219C-3707-5B9E-5D3246207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652B-7A80-8EC2-85BF-F943156F6506}"/>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291135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32DC-37A5-99DB-2E94-1CA7C76F6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5C13FD-C1BA-8B38-D6CB-DF9D2801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AAC7A-0465-3AD0-01D4-55EDBDF4BA61}"/>
              </a:ext>
            </a:extLst>
          </p:cNvPr>
          <p:cNvSpPr>
            <a:spLocks noGrp="1"/>
          </p:cNvSpPr>
          <p:nvPr>
            <p:ph type="dt" sz="half" idx="10"/>
          </p:nvPr>
        </p:nvSpPr>
        <p:spPr/>
        <p:txBody>
          <a:bodyPr/>
          <a:lstStyle/>
          <a:p>
            <a:fld id="{DB359A88-6682-4C1D-999D-5F54219B0700}" type="datetime1">
              <a:rPr lang="en-US" smtClean="0"/>
              <a:t>6/6/2025</a:t>
            </a:fld>
            <a:endParaRPr lang="en-US"/>
          </a:p>
        </p:txBody>
      </p:sp>
      <p:sp>
        <p:nvSpPr>
          <p:cNvPr id="5" name="Footer Placeholder 4">
            <a:extLst>
              <a:ext uri="{FF2B5EF4-FFF2-40B4-BE49-F238E27FC236}">
                <a16:creationId xmlns:a16="http://schemas.microsoft.com/office/drawing/2014/main" id="{EA3DDF9F-C8F6-8274-831B-08484C3C8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9E698-E626-8987-A98D-DFC0BD623614}"/>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100406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4D1F-5796-82B9-B56C-3EC61DAF0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05CE8-A141-0FEE-E035-D77F1CE5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B4F14A-C42F-8404-15EB-E7238E352C87}"/>
              </a:ext>
            </a:extLst>
          </p:cNvPr>
          <p:cNvSpPr>
            <a:spLocks noGrp="1"/>
          </p:cNvSpPr>
          <p:nvPr>
            <p:ph type="dt" sz="half" idx="10"/>
          </p:nvPr>
        </p:nvSpPr>
        <p:spPr/>
        <p:txBody>
          <a:bodyPr/>
          <a:lstStyle/>
          <a:p>
            <a:fld id="{F9CA9367-7CB7-4605-8045-D44B2AA37A17}" type="datetime1">
              <a:rPr lang="en-US" smtClean="0"/>
              <a:t>6/6/2025</a:t>
            </a:fld>
            <a:endParaRPr lang="en-US"/>
          </a:p>
        </p:txBody>
      </p:sp>
      <p:sp>
        <p:nvSpPr>
          <p:cNvPr id="5" name="Footer Placeholder 4">
            <a:extLst>
              <a:ext uri="{FF2B5EF4-FFF2-40B4-BE49-F238E27FC236}">
                <a16:creationId xmlns:a16="http://schemas.microsoft.com/office/drawing/2014/main" id="{59959999-B263-2306-2606-799AD0157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64227-5931-CE78-63D8-6CA6EF2B3784}"/>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168641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98369" y="944702"/>
            <a:ext cx="7795260" cy="2074545"/>
          </a:xfrm>
          <a:prstGeom prst="rect">
            <a:avLst/>
          </a:prstGeom>
        </p:spPr>
        <p:txBody>
          <a:bodyPr wrap="square" lIns="0" tIns="0" rIns="0" bIns="0">
            <a:spAutoFit/>
          </a:bodyPr>
          <a:lstStyle>
            <a:lvl1pPr>
              <a:defRPr sz="4400" b="0" i="0">
                <a:solidFill>
                  <a:srgbClr val="4471C4"/>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2EF0DFE-4993-45FA-9A37-31D0138F6549}" type="datetime1">
              <a:rPr lang="en-US" smtClean="0"/>
              <a:t>6/6/2025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1389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4471C4"/>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27A33B8-4E16-4544-8407-499A1FBF67E4}" type="datetime1">
              <a:rPr lang="en-US" smtClean="0"/>
              <a:t>6/6/2025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407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6F5B-DE68-9D5C-C686-D52C18C990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D64AA-A441-F00E-DE07-EDC6EF2F8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8F4AE-BE50-6C5E-B6D0-1851440E9A6E}"/>
              </a:ext>
            </a:extLst>
          </p:cNvPr>
          <p:cNvSpPr>
            <a:spLocks noGrp="1"/>
          </p:cNvSpPr>
          <p:nvPr>
            <p:ph type="dt" sz="half" idx="10"/>
          </p:nvPr>
        </p:nvSpPr>
        <p:spPr/>
        <p:txBody>
          <a:bodyPr/>
          <a:lstStyle/>
          <a:p>
            <a:fld id="{66086FCB-01EA-4892-8D59-85CFF722DE15}" type="datetime1">
              <a:rPr lang="en-US" smtClean="0"/>
              <a:t>6/6/2025</a:t>
            </a:fld>
            <a:endParaRPr lang="en-US"/>
          </a:p>
        </p:txBody>
      </p:sp>
      <p:sp>
        <p:nvSpPr>
          <p:cNvPr id="5" name="Footer Placeholder 4">
            <a:extLst>
              <a:ext uri="{FF2B5EF4-FFF2-40B4-BE49-F238E27FC236}">
                <a16:creationId xmlns:a16="http://schemas.microsoft.com/office/drawing/2014/main" id="{6B18151B-943A-42F7-AD3D-AA6610317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0FACE-B937-C8B2-BF70-F0CFE55F309E}"/>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417140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BDE8-64C4-0100-A869-19D72E72E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A71D7-C1F9-6805-2F87-628A9570DF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70DF9-348C-30B6-BB05-83585058E8BB}"/>
              </a:ext>
            </a:extLst>
          </p:cNvPr>
          <p:cNvSpPr>
            <a:spLocks noGrp="1"/>
          </p:cNvSpPr>
          <p:nvPr>
            <p:ph type="dt" sz="half" idx="10"/>
          </p:nvPr>
        </p:nvSpPr>
        <p:spPr/>
        <p:txBody>
          <a:bodyPr/>
          <a:lstStyle/>
          <a:p>
            <a:fld id="{99E80B93-3667-494F-8E80-9C4A43721376}" type="datetime1">
              <a:rPr lang="en-US" smtClean="0"/>
              <a:t>6/6/2025</a:t>
            </a:fld>
            <a:endParaRPr lang="en-US"/>
          </a:p>
        </p:txBody>
      </p:sp>
      <p:sp>
        <p:nvSpPr>
          <p:cNvPr id="5" name="Footer Placeholder 4">
            <a:extLst>
              <a:ext uri="{FF2B5EF4-FFF2-40B4-BE49-F238E27FC236}">
                <a16:creationId xmlns:a16="http://schemas.microsoft.com/office/drawing/2014/main" id="{FD8B917C-223D-4E85-3123-3644E315F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C4355-138E-0B49-0304-7226BFAD667E}"/>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98526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3AE3-260A-836E-CE8A-2A3DF1718B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2E416-329D-7F21-B4F9-7E93B5194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AD7A14-AD21-38DD-5ECF-B021FBA2C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248B83-263C-24AB-EC41-17663B7B8BC0}"/>
              </a:ext>
            </a:extLst>
          </p:cNvPr>
          <p:cNvSpPr>
            <a:spLocks noGrp="1"/>
          </p:cNvSpPr>
          <p:nvPr>
            <p:ph type="dt" sz="half" idx="10"/>
          </p:nvPr>
        </p:nvSpPr>
        <p:spPr/>
        <p:txBody>
          <a:bodyPr/>
          <a:lstStyle/>
          <a:p>
            <a:fld id="{5C7827E1-E92C-4699-B4BF-B4A1E9B34AFB}" type="datetime1">
              <a:rPr lang="en-US" smtClean="0"/>
              <a:t>6/6/2025</a:t>
            </a:fld>
            <a:endParaRPr lang="en-US"/>
          </a:p>
        </p:txBody>
      </p:sp>
      <p:sp>
        <p:nvSpPr>
          <p:cNvPr id="6" name="Footer Placeholder 5">
            <a:extLst>
              <a:ext uri="{FF2B5EF4-FFF2-40B4-BE49-F238E27FC236}">
                <a16:creationId xmlns:a16="http://schemas.microsoft.com/office/drawing/2014/main" id="{52BE23E3-A477-182A-698D-534F36902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0C411-5193-E808-FA95-0F5657B9E2DF}"/>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3052526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3585-4B38-6159-73CE-F0F52D32A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19606E-82C9-8879-E1CD-80CFDE99F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04D16-EAC2-E778-75AA-A716482EAA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2DD06-E7F6-BDBD-F47B-47A08687C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119D78-CCB6-79C0-BB78-A20F75FDBE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3E6BDE-400A-119D-6571-94539E5A40FF}"/>
              </a:ext>
            </a:extLst>
          </p:cNvPr>
          <p:cNvSpPr>
            <a:spLocks noGrp="1"/>
          </p:cNvSpPr>
          <p:nvPr>
            <p:ph type="dt" sz="half" idx="10"/>
          </p:nvPr>
        </p:nvSpPr>
        <p:spPr/>
        <p:txBody>
          <a:bodyPr/>
          <a:lstStyle/>
          <a:p>
            <a:fld id="{7172CB43-C40D-4AF7-B313-005D65F52EFA}" type="datetime1">
              <a:rPr lang="en-US" smtClean="0"/>
              <a:t>6/6/2025</a:t>
            </a:fld>
            <a:endParaRPr lang="en-US"/>
          </a:p>
        </p:txBody>
      </p:sp>
      <p:sp>
        <p:nvSpPr>
          <p:cNvPr id="8" name="Footer Placeholder 7">
            <a:extLst>
              <a:ext uri="{FF2B5EF4-FFF2-40B4-BE49-F238E27FC236}">
                <a16:creationId xmlns:a16="http://schemas.microsoft.com/office/drawing/2014/main" id="{AB662A5A-6EC4-237C-1A29-267ABCA725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87732-B1CB-3575-3E4D-19390DFE5350}"/>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1378777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DFF0-F168-7A69-6048-55C0BC860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AC8BD-3A45-2357-AE92-729891FFCF25}"/>
              </a:ext>
            </a:extLst>
          </p:cNvPr>
          <p:cNvSpPr>
            <a:spLocks noGrp="1"/>
          </p:cNvSpPr>
          <p:nvPr>
            <p:ph type="dt" sz="half" idx="10"/>
          </p:nvPr>
        </p:nvSpPr>
        <p:spPr/>
        <p:txBody>
          <a:bodyPr/>
          <a:lstStyle/>
          <a:p>
            <a:fld id="{AF7584A6-9CF5-4031-A3BB-AEDF9FBEDB45}" type="datetime1">
              <a:rPr lang="en-US" smtClean="0"/>
              <a:t>6/6/2025</a:t>
            </a:fld>
            <a:endParaRPr lang="en-US"/>
          </a:p>
        </p:txBody>
      </p:sp>
      <p:sp>
        <p:nvSpPr>
          <p:cNvPr id="4" name="Footer Placeholder 3">
            <a:extLst>
              <a:ext uri="{FF2B5EF4-FFF2-40B4-BE49-F238E27FC236}">
                <a16:creationId xmlns:a16="http://schemas.microsoft.com/office/drawing/2014/main" id="{2D055581-6619-01F9-807A-B9BD6246B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D9324F-7347-EA6D-E35B-73305F7E0329}"/>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111678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F3568-EDA4-6C56-575A-14ACEF7B621B}"/>
              </a:ext>
            </a:extLst>
          </p:cNvPr>
          <p:cNvSpPr>
            <a:spLocks noGrp="1"/>
          </p:cNvSpPr>
          <p:nvPr>
            <p:ph type="dt" sz="half" idx="10"/>
          </p:nvPr>
        </p:nvSpPr>
        <p:spPr/>
        <p:txBody>
          <a:bodyPr/>
          <a:lstStyle/>
          <a:p>
            <a:fld id="{E813C237-EB24-4DA1-9675-8F54948FAA3A}" type="datetime1">
              <a:rPr lang="en-US" smtClean="0"/>
              <a:t>6/6/2025</a:t>
            </a:fld>
            <a:endParaRPr lang="en-US"/>
          </a:p>
        </p:txBody>
      </p:sp>
      <p:sp>
        <p:nvSpPr>
          <p:cNvPr id="3" name="Footer Placeholder 2">
            <a:extLst>
              <a:ext uri="{FF2B5EF4-FFF2-40B4-BE49-F238E27FC236}">
                <a16:creationId xmlns:a16="http://schemas.microsoft.com/office/drawing/2014/main" id="{FC01B984-06F7-84A2-75C3-530668C86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7FE97E-A133-E1F8-0D6D-4364EF7D1E06}"/>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51236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AEB8-3FDC-5EC2-BBB1-5BB47D9C4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84765-ED6E-7FDD-B0B2-E878784E9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2DEA3D-87CD-B670-C3FA-93D5F1889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85DCE-55BB-EFB9-75EA-FB20AF486AD9}"/>
              </a:ext>
            </a:extLst>
          </p:cNvPr>
          <p:cNvSpPr>
            <a:spLocks noGrp="1"/>
          </p:cNvSpPr>
          <p:nvPr>
            <p:ph type="dt" sz="half" idx="10"/>
          </p:nvPr>
        </p:nvSpPr>
        <p:spPr/>
        <p:txBody>
          <a:bodyPr/>
          <a:lstStyle/>
          <a:p>
            <a:fld id="{2101FE76-34E7-4258-923F-C674A1AE7B63}" type="datetime1">
              <a:rPr lang="en-US" smtClean="0"/>
              <a:t>6/6/2025</a:t>
            </a:fld>
            <a:endParaRPr lang="en-US"/>
          </a:p>
        </p:txBody>
      </p:sp>
      <p:sp>
        <p:nvSpPr>
          <p:cNvPr id="6" name="Footer Placeholder 5">
            <a:extLst>
              <a:ext uri="{FF2B5EF4-FFF2-40B4-BE49-F238E27FC236}">
                <a16:creationId xmlns:a16="http://schemas.microsoft.com/office/drawing/2014/main" id="{D7A30DFC-46E7-F5DF-4028-D1129F63D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690AD-2C65-375C-CD4A-558FA57AF833}"/>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344215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3EFB-2717-1CB0-5BE6-2E77C3C3E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4FFA43-A3A9-3C1C-29C3-ED0EDC2C9F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C1194A-7E58-5993-BF4A-4A586A742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E118E1-BDED-3CF8-3302-F99B4D2751AA}"/>
              </a:ext>
            </a:extLst>
          </p:cNvPr>
          <p:cNvSpPr>
            <a:spLocks noGrp="1"/>
          </p:cNvSpPr>
          <p:nvPr>
            <p:ph type="dt" sz="half" idx="10"/>
          </p:nvPr>
        </p:nvSpPr>
        <p:spPr/>
        <p:txBody>
          <a:bodyPr/>
          <a:lstStyle/>
          <a:p>
            <a:fld id="{A584FFFC-34E8-4709-BF0A-2D6B43CA2990}" type="datetime1">
              <a:rPr lang="en-US" smtClean="0"/>
              <a:t>6/6/2025</a:t>
            </a:fld>
            <a:endParaRPr lang="en-US"/>
          </a:p>
        </p:txBody>
      </p:sp>
      <p:sp>
        <p:nvSpPr>
          <p:cNvPr id="6" name="Footer Placeholder 5">
            <a:extLst>
              <a:ext uri="{FF2B5EF4-FFF2-40B4-BE49-F238E27FC236}">
                <a16:creationId xmlns:a16="http://schemas.microsoft.com/office/drawing/2014/main" id="{25F97C4D-B4E1-845E-FEAC-6835499B32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950D2-A1DE-8543-0F59-34153C39EB3B}"/>
              </a:ext>
            </a:extLst>
          </p:cNvPr>
          <p:cNvSpPr>
            <a:spLocks noGrp="1"/>
          </p:cNvSpPr>
          <p:nvPr>
            <p:ph type="sldNum" sz="quarter" idx="12"/>
          </p:nvPr>
        </p:nvSpPr>
        <p:spPr/>
        <p:txBody>
          <a:bodyPr/>
          <a:lstStyle/>
          <a:p>
            <a:fld id="{B8484032-99DD-48C4-A404-42D83BCB3E1B}" type="slidenum">
              <a:rPr lang="en-US" smtClean="0"/>
              <a:t>‹#›</a:t>
            </a:fld>
            <a:endParaRPr lang="en-US"/>
          </a:p>
        </p:txBody>
      </p:sp>
    </p:spTree>
    <p:extLst>
      <p:ext uri="{BB962C8B-B14F-4D97-AF65-F5344CB8AC3E}">
        <p14:creationId xmlns:p14="http://schemas.microsoft.com/office/powerpoint/2010/main" val="382642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98B83-CC6F-7EA9-17B9-29BC37D7C7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00B570-DFAB-EF1C-811F-68685599E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1477E-11D9-3554-E4D3-DD131B6F60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315822-164F-44AA-A327-B7765585151B}" type="datetime1">
              <a:rPr lang="en-US" smtClean="0"/>
              <a:t>6/6/2025</a:t>
            </a:fld>
            <a:endParaRPr lang="en-US"/>
          </a:p>
        </p:txBody>
      </p:sp>
      <p:sp>
        <p:nvSpPr>
          <p:cNvPr id="5" name="Footer Placeholder 4">
            <a:extLst>
              <a:ext uri="{FF2B5EF4-FFF2-40B4-BE49-F238E27FC236}">
                <a16:creationId xmlns:a16="http://schemas.microsoft.com/office/drawing/2014/main" id="{0C4B161E-4F02-03CF-FC2D-61BBD028A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057044-248B-7880-BF30-9AF0BFB8E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484032-99DD-48C4-A404-42D83BCB3E1B}" type="slidenum">
              <a:rPr lang="en-US" smtClean="0"/>
              <a:t>‹#›</a:t>
            </a:fld>
            <a:endParaRPr lang="en-US"/>
          </a:p>
        </p:txBody>
      </p:sp>
    </p:spTree>
    <p:extLst>
      <p:ext uri="{BB962C8B-B14F-4D97-AF65-F5344CB8AC3E}">
        <p14:creationId xmlns:p14="http://schemas.microsoft.com/office/powerpoint/2010/main" val="2200198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github.com/py-why/pywhy-llm/" TargetMode="External"/><Relationship Id="rId7" Type="http://schemas.openxmlformats.org/officeDocument/2006/relationships/image" Target="../media/image30.png"/><Relationship Id="rId2" Type="http://schemas.openxmlformats.org/officeDocument/2006/relationships/hyperlink" Target="https://pywhy.org/"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kiciman.org/wp-content/uploads/2024/04/kiciman-causal-llm.pdf" TargetMode="External"/><Relationship Id="rId2" Type="http://schemas.openxmlformats.org/officeDocument/2006/relationships/hyperlink" Target="https://arxiv.org/abs/2305.00050" TargetMode="External"/><Relationship Id="rId1" Type="http://schemas.openxmlformats.org/officeDocument/2006/relationships/slideLayout" Target="../slideLayouts/slideLayout12.xml"/><Relationship Id="rId4" Type="http://schemas.openxmlformats.org/officeDocument/2006/relationships/hyperlink" Target="https://www.youtube.com/watch?v=Pq_Geda2dw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hyperlink" Target="https://arxiv.org/abs/2305.00050" TargetMode="External"/><Relationship Id="rId4" Type="http://schemas.openxmlformats.org/officeDocument/2006/relationships/hyperlink" Target="https://pywhy.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bit.ly/refutedCausalClaim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C276D2C-CB0A-5525-1BEC-CBDB3A004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49" y="0"/>
            <a:ext cx="10287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1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4945">
              <a:lnSpc>
                <a:spcPct val="100000"/>
              </a:lnSpc>
              <a:spcBef>
                <a:spcPts val="105"/>
              </a:spcBef>
            </a:pPr>
            <a:r>
              <a:rPr dirty="0">
                <a:solidFill>
                  <a:srgbClr val="000000"/>
                </a:solidFill>
              </a:rPr>
              <a:t>Applying</a:t>
            </a:r>
            <a:r>
              <a:rPr spc="-50" dirty="0">
                <a:solidFill>
                  <a:srgbClr val="000000"/>
                </a:solidFill>
              </a:rPr>
              <a:t> </a:t>
            </a:r>
            <a:r>
              <a:rPr dirty="0">
                <a:solidFill>
                  <a:srgbClr val="000000"/>
                </a:solidFill>
              </a:rPr>
              <a:t>LLMs</a:t>
            </a:r>
            <a:r>
              <a:rPr spc="-50" dirty="0">
                <a:solidFill>
                  <a:srgbClr val="000000"/>
                </a:solidFill>
              </a:rPr>
              <a:t> </a:t>
            </a:r>
            <a:r>
              <a:rPr dirty="0">
                <a:solidFill>
                  <a:srgbClr val="000000"/>
                </a:solidFill>
              </a:rPr>
              <a:t>to</a:t>
            </a:r>
            <a:r>
              <a:rPr spc="-35" dirty="0">
                <a:solidFill>
                  <a:srgbClr val="000000"/>
                </a:solidFill>
              </a:rPr>
              <a:t> </a:t>
            </a:r>
            <a:r>
              <a:rPr dirty="0">
                <a:solidFill>
                  <a:srgbClr val="000000"/>
                </a:solidFill>
              </a:rPr>
              <a:t>pairwise</a:t>
            </a:r>
            <a:r>
              <a:rPr spc="-45" dirty="0">
                <a:solidFill>
                  <a:srgbClr val="000000"/>
                </a:solidFill>
              </a:rPr>
              <a:t> </a:t>
            </a:r>
            <a:r>
              <a:rPr dirty="0">
                <a:solidFill>
                  <a:srgbClr val="000000"/>
                </a:solidFill>
              </a:rPr>
              <a:t>causal</a:t>
            </a:r>
            <a:r>
              <a:rPr spc="-30" dirty="0">
                <a:solidFill>
                  <a:srgbClr val="000000"/>
                </a:solidFill>
              </a:rPr>
              <a:t> </a:t>
            </a:r>
            <a:r>
              <a:rPr spc="-10" dirty="0">
                <a:solidFill>
                  <a:srgbClr val="000000"/>
                </a:solidFill>
              </a:rPr>
              <a:t>recovery</a:t>
            </a:r>
          </a:p>
        </p:txBody>
      </p:sp>
      <p:sp>
        <p:nvSpPr>
          <p:cNvPr id="3" name="object 3"/>
          <p:cNvSpPr txBox="1"/>
          <p:nvPr/>
        </p:nvSpPr>
        <p:spPr>
          <a:xfrm>
            <a:off x="918768" y="2061464"/>
            <a:ext cx="7129780" cy="391160"/>
          </a:xfrm>
          <a:prstGeom prst="rect">
            <a:avLst/>
          </a:prstGeom>
        </p:spPr>
        <p:txBody>
          <a:bodyPr vert="horz" wrap="square" lIns="0" tIns="12700" rIns="0" bIns="0" rtlCol="0">
            <a:spAutoFit/>
          </a:bodyPr>
          <a:lstStyle/>
          <a:p>
            <a:pPr marL="12700">
              <a:lnSpc>
                <a:spcPct val="100000"/>
              </a:lnSpc>
              <a:spcBef>
                <a:spcPts val="100"/>
              </a:spcBef>
              <a:tabLst>
                <a:tab pos="5345430" algn="l"/>
              </a:tabLst>
            </a:pPr>
            <a:r>
              <a:rPr sz="2400" b="1" dirty="0">
                <a:solidFill>
                  <a:srgbClr val="4471C4"/>
                </a:solidFill>
                <a:latin typeface="Calibri"/>
                <a:cs typeface="Calibri"/>
              </a:rPr>
              <a:t>Two</a:t>
            </a:r>
            <a:r>
              <a:rPr sz="2400" b="1" spc="-80" dirty="0">
                <a:solidFill>
                  <a:srgbClr val="4471C4"/>
                </a:solidFill>
                <a:latin typeface="Calibri"/>
                <a:cs typeface="Calibri"/>
              </a:rPr>
              <a:t> </a:t>
            </a:r>
            <a:r>
              <a:rPr sz="2400" b="1" dirty="0">
                <a:solidFill>
                  <a:srgbClr val="4471C4"/>
                </a:solidFill>
                <a:latin typeface="Calibri"/>
                <a:cs typeface="Calibri"/>
              </a:rPr>
              <a:t>prompts</a:t>
            </a:r>
            <a:r>
              <a:rPr sz="2400" b="1" spc="-70" dirty="0">
                <a:solidFill>
                  <a:srgbClr val="4471C4"/>
                </a:solidFill>
                <a:latin typeface="Calibri"/>
                <a:cs typeface="Calibri"/>
              </a:rPr>
              <a:t> </a:t>
            </a:r>
            <a:r>
              <a:rPr sz="2400" b="1" dirty="0">
                <a:solidFill>
                  <a:srgbClr val="4471C4"/>
                </a:solidFill>
                <a:latin typeface="Calibri"/>
                <a:cs typeface="Calibri"/>
              </a:rPr>
              <a:t>per</a:t>
            </a:r>
            <a:r>
              <a:rPr sz="2400" b="1" spc="-75" dirty="0">
                <a:solidFill>
                  <a:srgbClr val="4471C4"/>
                </a:solidFill>
                <a:latin typeface="Calibri"/>
                <a:cs typeface="Calibri"/>
              </a:rPr>
              <a:t> </a:t>
            </a:r>
            <a:r>
              <a:rPr sz="2400" b="1" spc="-20" dirty="0">
                <a:solidFill>
                  <a:srgbClr val="4471C4"/>
                </a:solidFill>
                <a:latin typeface="Calibri"/>
                <a:cs typeface="Calibri"/>
              </a:rPr>
              <a:t>pair</a:t>
            </a:r>
            <a:r>
              <a:rPr sz="2400" b="1" dirty="0">
                <a:solidFill>
                  <a:srgbClr val="4471C4"/>
                </a:solidFill>
                <a:latin typeface="Calibri"/>
                <a:cs typeface="Calibri"/>
              </a:rPr>
              <a:t>	Single</a:t>
            </a:r>
            <a:r>
              <a:rPr sz="2400" b="1" spc="-90" dirty="0">
                <a:solidFill>
                  <a:srgbClr val="4471C4"/>
                </a:solidFill>
                <a:latin typeface="Calibri"/>
                <a:cs typeface="Calibri"/>
              </a:rPr>
              <a:t> </a:t>
            </a:r>
            <a:r>
              <a:rPr sz="2400" b="1" spc="-10" dirty="0">
                <a:solidFill>
                  <a:srgbClr val="4471C4"/>
                </a:solidFill>
                <a:latin typeface="Calibri"/>
                <a:cs typeface="Calibri"/>
              </a:rPr>
              <a:t>prompt</a:t>
            </a:r>
            <a:endParaRPr sz="2400">
              <a:latin typeface="Calibri"/>
              <a:cs typeface="Calibri"/>
            </a:endParaRPr>
          </a:p>
        </p:txBody>
      </p:sp>
      <p:pic>
        <p:nvPicPr>
          <p:cNvPr id="4" name="object 4"/>
          <p:cNvPicPr/>
          <p:nvPr/>
        </p:nvPicPr>
        <p:blipFill>
          <a:blip r:embed="rId2" cstate="print"/>
          <a:stretch>
            <a:fillRect/>
          </a:stretch>
        </p:blipFill>
        <p:spPr>
          <a:xfrm>
            <a:off x="900370" y="2627959"/>
            <a:ext cx="5033668" cy="2541373"/>
          </a:xfrm>
          <a:prstGeom prst="rect">
            <a:avLst/>
          </a:prstGeom>
        </p:spPr>
      </p:pic>
      <p:pic>
        <p:nvPicPr>
          <p:cNvPr id="5" name="object 5"/>
          <p:cNvPicPr/>
          <p:nvPr/>
        </p:nvPicPr>
        <p:blipFill>
          <a:blip r:embed="rId3" cstate="print"/>
          <a:stretch>
            <a:fillRect/>
          </a:stretch>
        </p:blipFill>
        <p:spPr>
          <a:xfrm>
            <a:off x="6197498" y="2567635"/>
            <a:ext cx="4910937" cy="3995928"/>
          </a:xfrm>
          <a:prstGeom prst="rect">
            <a:avLst/>
          </a:prstGeom>
        </p:spPr>
      </p:pic>
      <p:sp>
        <p:nvSpPr>
          <p:cNvPr id="6" name="object 6"/>
          <p:cNvSpPr txBox="1"/>
          <p:nvPr/>
        </p:nvSpPr>
        <p:spPr>
          <a:xfrm>
            <a:off x="836675" y="1662683"/>
            <a:ext cx="10058400" cy="399415"/>
          </a:xfrm>
          <a:prstGeom prst="rect">
            <a:avLst/>
          </a:prstGeom>
          <a:solidFill>
            <a:srgbClr val="D0CECE"/>
          </a:solidFill>
          <a:ln w="9525">
            <a:solidFill>
              <a:srgbClr val="000000"/>
            </a:solidFill>
          </a:ln>
        </p:spPr>
        <p:txBody>
          <a:bodyPr vert="horz" wrap="square" lIns="0" tIns="29209" rIns="0" bIns="0" rtlCol="0">
            <a:spAutoFit/>
          </a:bodyPr>
          <a:lstStyle/>
          <a:p>
            <a:pPr marL="91440">
              <a:lnSpc>
                <a:spcPct val="100000"/>
              </a:lnSpc>
              <a:spcBef>
                <a:spcPts val="229"/>
              </a:spcBef>
            </a:pPr>
            <a:r>
              <a:rPr sz="2000" b="1" dirty="0">
                <a:latin typeface="Calibri"/>
                <a:cs typeface="Calibri"/>
              </a:rPr>
              <a:t>Method:</a:t>
            </a:r>
            <a:r>
              <a:rPr sz="2000" b="1" spc="-55" dirty="0">
                <a:latin typeface="Calibri"/>
                <a:cs typeface="Calibri"/>
              </a:rPr>
              <a:t> </a:t>
            </a:r>
            <a:r>
              <a:rPr sz="2000" dirty="0">
                <a:latin typeface="Calibri"/>
                <a:cs typeface="Calibri"/>
              </a:rPr>
              <a:t>For</a:t>
            </a:r>
            <a:r>
              <a:rPr sz="2000" spc="-30" dirty="0">
                <a:latin typeface="Calibri"/>
                <a:cs typeface="Calibri"/>
              </a:rPr>
              <a:t> </a:t>
            </a:r>
            <a:r>
              <a:rPr sz="2000" dirty="0">
                <a:latin typeface="Calibri"/>
                <a:cs typeface="Calibri"/>
              </a:rPr>
              <a:t>each</a:t>
            </a:r>
            <a:r>
              <a:rPr sz="2000" spc="-30" dirty="0">
                <a:latin typeface="Calibri"/>
                <a:cs typeface="Calibri"/>
              </a:rPr>
              <a:t> </a:t>
            </a:r>
            <a:r>
              <a:rPr sz="2000" spc="-25" dirty="0">
                <a:latin typeface="Calibri"/>
                <a:cs typeface="Calibri"/>
              </a:rPr>
              <a:t>pair,</a:t>
            </a:r>
            <a:r>
              <a:rPr sz="2000" spc="-40" dirty="0">
                <a:latin typeface="Calibri"/>
                <a:cs typeface="Calibri"/>
              </a:rPr>
              <a:t> </a:t>
            </a:r>
            <a:r>
              <a:rPr sz="2000" dirty="0">
                <a:latin typeface="Calibri"/>
                <a:cs typeface="Calibri"/>
              </a:rPr>
              <a:t>input</a:t>
            </a:r>
            <a:r>
              <a:rPr sz="2000" spc="-35" dirty="0">
                <a:latin typeface="Calibri"/>
                <a:cs typeface="Calibri"/>
              </a:rPr>
              <a:t> </a:t>
            </a:r>
            <a:r>
              <a:rPr sz="2000" dirty="0">
                <a:latin typeface="Calibri"/>
                <a:cs typeface="Calibri"/>
              </a:rPr>
              <a:t>below</a:t>
            </a:r>
            <a:r>
              <a:rPr sz="2000" spc="-35" dirty="0">
                <a:latin typeface="Calibri"/>
                <a:cs typeface="Calibri"/>
              </a:rPr>
              <a:t> </a:t>
            </a:r>
            <a:r>
              <a:rPr sz="2000" dirty="0">
                <a:latin typeface="Calibri"/>
                <a:cs typeface="Calibri"/>
              </a:rPr>
              <a:t>prompts</a:t>
            </a:r>
            <a:r>
              <a:rPr sz="2000" spc="-3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an</a:t>
            </a:r>
            <a:r>
              <a:rPr sz="2000" spc="-30" dirty="0">
                <a:latin typeface="Calibri"/>
                <a:cs typeface="Calibri"/>
              </a:rPr>
              <a:t> </a:t>
            </a:r>
            <a:r>
              <a:rPr sz="2000" dirty="0">
                <a:latin typeface="Calibri"/>
                <a:cs typeface="Calibri"/>
              </a:rPr>
              <a:t>LLM</a:t>
            </a:r>
            <a:r>
              <a:rPr sz="2000" spc="-50" dirty="0">
                <a:latin typeface="Calibri"/>
                <a:cs typeface="Calibri"/>
              </a:rPr>
              <a:t> </a:t>
            </a:r>
            <a:r>
              <a:rPr sz="2000" dirty="0">
                <a:latin typeface="Calibri"/>
                <a:cs typeface="Calibri"/>
              </a:rPr>
              <a:t>and</a:t>
            </a:r>
            <a:r>
              <a:rPr sz="2000" spc="-30" dirty="0">
                <a:latin typeface="Calibri"/>
                <a:cs typeface="Calibri"/>
              </a:rPr>
              <a:t> </a:t>
            </a:r>
            <a:r>
              <a:rPr sz="2000" spc="-10" dirty="0">
                <a:latin typeface="Calibri"/>
                <a:cs typeface="Calibri"/>
              </a:rPr>
              <a:t>record</a:t>
            </a:r>
            <a:r>
              <a:rPr sz="2000" spc="-40" dirty="0">
                <a:latin typeface="Calibri"/>
                <a:cs typeface="Calibri"/>
              </a:rPr>
              <a:t> </a:t>
            </a:r>
            <a:r>
              <a:rPr sz="2000" dirty="0">
                <a:latin typeface="Calibri"/>
                <a:cs typeface="Calibri"/>
              </a:rPr>
              <a:t>the</a:t>
            </a:r>
            <a:r>
              <a:rPr sz="2000" spc="-40" dirty="0">
                <a:latin typeface="Calibri"/>
                <a:cs typeface="Calibri"/>
              </a:rPr>
              <a:t> </a:t>
            </a:r>
            <a:r>
              <a:rPr sz="2000" spc="-10" dirty="0">
                <a:latin typeface="Calibri"/>
                <a:cs typeface="Calibri"/>
              </a:rPr>
              <a:t>output.</a:t>
            </a:r>
            <a:endParaRPr sz="20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27303" y="2300898"/>
            <a:ext cx="10705688" cy="3465562"/>
          </a:xfrm>
          <a:prstGeom prst="rect">
            <a:avLst/>
          </a:prstGeom>
        </p:spPr>
      </p:pic>
      <p:sp>
        <p:nvSpPr>
          <p:cNvPr id="3" name="object 3"/>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20" dirty="0">
                <a:solidFill>
                  <a:srgbClr val="000000"/>
                </a:solidFill>
              </a:rPr>
              <a:t>Tübingen</a:t>
            </a:r>
            <a:r>
              <a:rPr spc="-114" dirty="0">
                <a:solidFill>
                  <a:srgbClr val="000000"/>
                </a:solidFill>
              </a:rPr>
              <a:t> </a:t>
            </a:r>
            <a:r>
              <a:rPr dirty="0">
                <a:solidFill>
                  <a:srgbClr val="000000"/>
                </a:solidFill>
              </a:rPr>
              <a:t>Benchmark</a:t>
            </a:r>
            <a:r>
              <a:rPr spc="-150" dirty="0">
                <a:solidFill>
                  <a:srgbClr val="000000"/>
                </a:solidFill>
              </a:rPr>
              <a:t> </a:t>
            </a:r>
            <a:r>
              <a:rPr dirty="0">
                <a:solidFill>
                  <a:srgbClr val="000000"/>
                </a:solidFill>
              </a:rPr>
              <a:t>for</a:t>
            </a:r>
            <a:r>
              <a:rPr spc="-114" dirty="0">
                <a:solidFill>
                  <a:srgbClr val="000000"/>
                </a:solidFill>
              </a:rPr>
              <a:t> </a:t>
            </a:r>
            <a:r>
              <a:rPr dirty="0">
                <a:solidFill>
                  <a:srgbClr val="000000"/>
                </a:solidFill>
              </a:rPr>
              <a:t>Pairwise</a:t>
            </a:r>
            <a:r>
              <a:rPr spc="-120" dirty="0">
                <a:solidFill>
                  <a:srgbClr val="000000"/>
                </a:solidFill>
              </a:rPr>
              <a:t> </a:t>
            </a:r>
            <a:r>
              <a:rPr spc="-10" dirty="0">
                <a:solidFill>
                  <a:srgbClr val="000000"/>
                </a:solidFill>
              </a:rPr>
              <a:t>relationships</a:t>
            </a:r>
          </a:p>
        </p:txBody>
      </p:sp>
      <p:sp>
        <p:nvSpPr>
          <p:cNvPr id="4" name="object 4"/>
          <p:cNvSpPr txBox="1"/>
          <p:nvPr/>
        </p:nvSpPr>
        <p:spPr>
          <a:xfrm>
            <a:off x="916939" y="1766062"/>
            <a:ext cx="7854950" cy="422275"/>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1300" algn="l"/>
              </a:tabLst>
            </a:pPr>
            <a:r>
              <a:rPr sz="2600" dirty="0">
                <a:latin typeface="Calibri"/>
                <a:cs typeface="Calibri"/>
              </a:rPr>
              <a:t>104</a:t>
            </a:r>
            <a:r>
              <a:rPr sz="2600" spc="-70" dirty="0">
                <a:latin typeface="Calibri"/>
                <a:cs typeface="Calibri"/>
              </a:rPr>
              <a:t> </a:t>
            </a:r>
            <a:r>
              <a:rPr sz="2600" dirty="0">
                <a:latin typeface="Calibri"/>
                <a:cs typeface="Calibri"/>
              </a:rPr>
              <a:t>variable</a:t>
            </a:r>
            <a:r>
              <a:rPr sz="2600" spc="-45" dirty="0">
                <a:latin typeface="Calibri"/>
                <a:cs typeface="Calibri"/>
              </a:rPr>
              <a:t> </a:t>
            </a:r>
            <a:r>
              <a:rPr sz="2600" dirty="0">
                <a:latin typeface="Calibri"/>
                <a:cs typeface="Calibri"/>
              </a:rPr>
              <a:t>pairs</a:t>
            </a:r>
            <a:r>
              <a:rPr sz="2600" spc="-50" dirty="0">
                <a:latin typeface="Calibri"/>
                <a:cs typeface="Calibri"/>
              </a:rPr>
              <a:t> </a:t>
            </a:r>
            <a:r>
              <a:rPr sz="2600" dirty="0">
                <a:latin typeface="Calibri"/>
                <a:cs typeface="Calibri"/>
              </a:rPr>
              <a:t>spanning</a:t>
            </a:r>
            <a:r>
              <a:rPr sz="2600" spc="-60" dirty="0">
                <a:latin typeface="Calibri"/>
                <a:cs typeface="Calibri"/>
              </a:rPr>
              <a:t> </a:t>
            </a:r>
            <a:r>
              <a:rPr sz="2600" dirty="0">
                <a:latin typeface="Calibri"/>
                <a:cs typeface="Calibri"/>
              </a:rPr>
              <a:t>range</a:t>
            </a:r>
            <a:r>
              <a:rPr sz="2600" spc="-60" dirty="0">
                <a:latin typeface="Calibri"/>
                <a:cs typeface="Calibri"/>
              </a:rPr>
              <a:t> </a:t>
            </a:r>
            <a:r>
              <a:rPr sz="2600" dirty="0">
                <a:latin typeface="Calibri"/>
                <a:cs typeface="Calibri"/>
              </a:rPr>
              <a:t>of</a:t>
            </a:r>
            <a:r>
              <a:rPr sz="2600" spc="-45" dirty="0">
                <a:latin typeface="Calibri"/>
                <a:cs typeface="Calibri"/>
              </a:rPr>
              <a:t> </a:t>
            </a:r>
            <a:r>
              <a:rPr sz="2600" dirty="0">
                <a:latin typeface="Calibri"/>
                <a:cs typeface="Calibri"/>
              </a:rPr>
              <a:t>fields</a:t>
            </a:r>
            <a:r>
              <a:rPr sz="2600" spc="-70" dirty="0">
                <a:latin typeface="Calibri"/>
                <a:cs typeface="Calibri"/>
              </a:rPr>
              <a:t> </a:t>
            </a:r>
            <a:r>
              <a:rPr sz="2000" dirty="0">
                <a:solidFill>
                  <a:srgbClr val="4471C4"/>
                </a:solidFill>
                <a:latin typeface="Calibri"/>
                <a:cs typeface="Calibri"/>
              </a:rPr>
              <a:t>[Mooij</a:t>
            </a:r>
            <a:r>
              <a:rPr sz="2000" spc="-55" dirty="0">
                <a:solidFill>
                  <a:srgbClr val="4471C4"/>
                </a:solidFill>
                <a:latin typeface="Calibri"/>
                <a:cs typeface="Calibri"/>
              </a:rPr>
              <a:t> </a:t>
            </a:r>
            <a:r>
              <a:rPr sz="2000" dirty="0">
                <a:solidFill>
                  <a:srgbClr val="4471C4"/>
                </a:solidFill>
                <a:latin typeface="Calibri"/>
                <a:cs typeface="Calibri"/>
              </a:rPr>
              <a:t>et</a:t>
            </a:r>
            <a:r>
              <a:rPr sz="2000" spc="-25" dirty="0">
                <a:solidFill>
                  <a:srgbClr val="4471C4"/>
                </a:solidFill>
                <a:latin typeface="Calibri"/>
                <a:cs typeface="Calibri"/>
              </a:rPr>
              <a:t> </a:t>
            </a:r>
            <a:r>
              <a:rPr sz="2000" dirty="0">
                <a:solidFill>
                  <a:srgbClr val="4471C4"/>
                </a:solidFill>
                <a:latin typeface="Calibri"/>
                <a:cs typeface="Calibri"/>
              </a:rPr>
              <a:t>al.</a:t>
            </a:r>
            <a:r>
              <a:rPr sz="2000" spc="-45" dirty="0">
                <a:solidFill>
                  <a:srgbClr val="4471C4"/>
                </a:solidFill>
                <a:latin typeface="Calibri"/>
                <a:cs typeface="Calibri"/>
              </a:rPr>
              <a:t> </a:t>
            </a:r>
            <a:r>
              <a:rPr sz="2000" spc="-10" dirty="0">
                <a:solidFill>
                  <a:srgbClr val="4471C4"/>
                </a:solidFill>
                <a:latin typeface="Calibri"/>
                <a:cs typeface="Calibri"/>
              </a:rPr>
              <a:t>2016]</a:t>
            </a:r>
            <a:endParaRPr sz="2000">
              <a:latin typeface="Calibri"/>
              <a:cs typeface="Calibri"/>
            </a:endParaRPr>
          </a:p>
        </p:txBody>
      </p:sp>
      <p:sp>
        <p:nvSpPr>
          <p:cNvPr id="5" name="object 5"/>
          <p:cNvSpPr txBox="1"/>
          <p:nvPr/>
        </p:nvSpPr>
        <p:spPr>
          <a:xfrm>
            <a:off x="916939" y="5762955"/>
            <a:ext cx="9671685" cy="739775"/>
          </a:xfrm>
          <a:prstGeom prst="rect">
            <a:avLst/>
          </a:prstGeom>
        </p:spPr>
        <p:txBody>
          <a:bodyPr vert="horz" wrap="square" lIns="0" tIns="92075" rIns="0" bIns="0" rtlCol="0">
            <a:spAutoFit/>
          </a:bodyPr>
          <a:lstStyle/>
          <a:p>
            <a:pPr marL="241300" marR="5080" indent="-229235">
              <a:lnSpc>
                <a:spcPct val="80000"/>
              </a:lnSpc>
              <a:spcBef>
                <a:spcPts val="725"/>
              </a:spcBef>
              <a:buFont typeface="Arial MT"/>
              <a:buChar char="•"/>
              <a:tabLst>
                <a:tab pos="241300" algn="l"/>
              </a:tabLst>
            </a:pPr>
            <a:r>
              <a:rPr sz="2600" b="1" dirty="0">
                <a:latin typeface="Calibri"/>
                <a:cs typeface="Calibri"/>
              </a:rPr>
              <a:t>Challenging</a:t>
            </a:r>
            <a:r>
              <a:rPr sz="2600" b="1" spc="-25" dirty="0">
                <a:latin typeface="Calibri"/>
                <a:cs typeface="Calibri"/>
              </a:rPr>
              <a:t> </a:t>
            </a:r>
            <a:r>
              <a:rPr sz="2600" b="1" dirty="0">
                <a:latin typeface="Calibri"/>
                <a:cs typeface="Calibri"/>
              </a:rPr>
              <a:t>task:</a:t>
            </a:r>
            <a:r>
              <a:rPr sz="2600" b="1" spc="-65" dirty="0">
                <a:latin typeface="Calibri"/>
                <a:cs typeface="Calibri"/>
              </a:rPr>
              <a:t> </a:t>
            </a:r>
            <a:r>
              <a:rPr sz="2600" dirty="0">
                <a:latin typeface="Calibri"/>
                <a:cs typeface="Calibri"/>
              </a:rPr>
              <a:t>Most</a:t>
            </a:r>
            <a:r>
              <a:rPr sz="2600" spc="-60" dirty="0">
                <a:latin typeface="Calibri"/>
                <a:cs typeface="Calibri"/>
              </a:rPr>
              <a:t> </a:t>
            </a:r>
            <a:r>
              <a:rPr sz="2600" dirty="0">
                <a:latin typeface="Calibri"/>
                <a:cs typeface="Calibri"/>
              </a:rPr>
              <a:t>discovery</a:t>
            </a:r>
            <a:r>
              <a:rPr sz="2600" spc="-75" dirty="0">
                <a:latin typeface="Calibri"/>
                <a:cs typeface="Calibri"/>
              </a:rPr>
              <a:t> </a:t>
            </a:r>
            <a:r>
              <a:rPr sz="2600" dirty="0">
                <a:latin typeface="Calibri"/>
                <a:cs typeface="Calibri"/>
              </a:rPr>
              <a:t>algorithms</a:t>
            </a:r>
            <a:r>
              <a:rPr sz="2600" spc="-65" dirty="0">
                <a:latin typeface="Calibri"/>
                <a:cs typeface="Calibri"/>
              </a:rPr>
              <a:t> </a:t>
            </a:r>
            <a:r>
              <a:rPr sz="2600" dirty="0">
                <a:latin typeface="Calibri"/>
                <a:cs typeface="Calibri"/>
              </a:rPr>
              <a:t>achieve</a:t>
            </a:r>
            <a:r>
              <a:rPr sz="2600" spc="-75" dirty="0">
                <a:latin typeface="Calibri"/>
                <a:cs typeface="Calibri"/>
              </a:rPr>
              <a:t> </a:t>
            </a:r>
            <a:r>
              <a:rPr sz="2600" spc="-10" dirty="0">
                <a:latin typeface="Calibri"/>
                <a:cs typeface="Calibri"/>
              </a:rPr>
              <a:t>70-</a:t>
            </a:r>
            <a:r>
              <a:rPr sz="2600" dirty="0">
                <a:latin typeface="Calibri"/>
                <a:cs typeface="Calibri"/>
              </a:rPr>
              <a:t>80%</a:t>
            </a:r>
            <a:r>
              <a:rPr sz="2600" spc="-70" dirty="0">
                <a:latin typeface="Calibri"/>
                <a:cs typeface="Calibri"/>
              </a:rPr>
              <a:t> </a:t>
            </a:r>
            <a:r>
              <a:rPr sz="2600" spc="-10" dirty="0">
                <a:latin typeface="Calibri"/>
                <a:cs typeface="Calibri"/>
              </a:rPr>
              <a:t>accuracy, </a:t>
            </a:r>
            <a:r>
              <a:rPr sz="2600" dirty="0">
                <a:latin typeface="Calibri"/>
                <a:cs typeface="Calibri"/>
              </a:rPr>
              <a:t>Best</a:t>
            </a:r>
            <a:r>
              <a:rPr sz="2600" spc="-55" dirty="0">
                <a:latin typeface="Calibri"/>
                <a:cs typeface="Calibri"/>
              </a:rPr>
              <a:t> </a:t>
            </a:r>
            <a:r>
              <a:rPr lang="en-US" sz="2600" spc="-55" dirty="0">
                <a:latin typeface="Calibri"/>
                <a:cs typeface="Calibri"/>
              </a:rPr>
              <a:t>in this benchmark </a:t>
            </a:r>
            <a:r>
              <a:rPr sz="2600" dirty="0">
                <a:latin typeface="Calibri"/>
                <a:cs typeface="Calibri"/>
              </a:rPr>
              <a:t>is</a:t>
            </a:r>
            <a:r>
              <a:rPr sz="2600" spc="-45" dirty="0">
                <a:latin typeface="Calibri"/>
                <a:cs typeface="Calibri"/>
              </a:rPr>
              <a:t> </a:t>
            </a:r>
            <a:r>
              <a:rPr sz="2600" dirty="0">
                <a:latin typeface="Calibri"/>
                <a:cs typeface="Calibri"/>
              </a:rPr>
              <a:t>83%</a:t>
            </a:r>
            <a:r>
              <a:rPr sz="2600" spc="-40" dirty="0">
                <a:latin typeface="Calibri"/>
                <a:cs typeface="Calibri"/>
              </a:rPr>
              <a:t> </a:t>
            </a:r>
            <a:r>
              <a:rPr sz="2000" dirty="0">
                <a:solidFill>
                  <a:srgbClr val="4471C4"/>
                </a:solidFill>
                <a:latin typeface="Calibri"/>
                <a:cs typeface="Calibri"/>
              </a:rPr>
              <a:t>[Mosaic,</a:t>
            </a:r>
            <a:r>
              <a:rPr sz="2000" spc="-25" dirty="0">
                <a:solidFill>
                  <a:srgbClr val="4471C4"/>
                </a:solidFill>
                <a:latin typeface="Calibri"/>
                <a:cs typeface="Calibri"/>
              </a:rPr>
              <a:t> </a:t>
            </a:r>
            <a:r>
              <a:rPr sz="2000" dirty="0">
                <a:solidFill>
                  <a:srgbClr val="4471C4"/>
                </a:solidFill>
                <a:latin typeface="Calibri"/>
                <a:cs typeface="Calibri"/>
              </a:rPr>
              <a:t>Wu</a:t>
            </a:r>
            <a:r>
              <a:rPr sz="2000" spc="-45" dirty="0">
                <a:solidFill>
                  <a:srgbClr val="4471C4"/>
                </a:solidFill>
                <a:latin typeface="Calibri"/>
                <a:cs typeface="Calibri"/>
              </a:rPr>
              <a:t> </a:t>
            </a:r>
            <a:r>
              <a:rPr sz="2000" dirty="0">
                <a:solidFill>
                  <a:srgbClr val="4471C4"/>
                </a:solidFill>
                <a:latin typeface="Calibri"/>
                <a:cs typeface="Calibri"/>
              </a:rPr>
              <a:t>&amp;</a:t>
            </a:r>
            <a:r>
              <a:rPr sz="2000" spc="-35" dirty="0">
                <a:solidFill>
                  <a:srgbClr val="4471C4"/>
                </a:solidFill>
                <a:latin typeface="Calibri"/>
                <a:cs typeface="Calibri"/>
              </a:rPr>
              <a:t> </a:t>
            </a:r>
            <a:r>
              <a:rPr sz="2000" dirty="0">
                <a:solidFill>
                  <a:srgbClr val="4471C4"/>
                </a:solidFill>
                <a:latin typeface="Calibri"/>
                <a:cs typeface="Calibri"/>
              </a:rPr>
              <a:t>Fukumizu</a:t>
            </a:r>
            <a:r>
              <a:rPr sz="2000" spc="-45" dirty="0">
                <a:solidFill>
                  <a:srgbClr val="4471C4"/>
                </a:solidFill>
                <a:latin typeface="Calibri"/>
                <a:cs typeface="Calibri"/>
              </a:rPr>
              <a:t> </a:t>
            </a:r>
            <a:r>
              <a:rPr sz="2000" spc="-10" dirty="0">
                <a:solidFill>
                  <a:srgbClr val="4471C4"/>
                </a:solidFill>
                <a:latin typeface="Calibri"/>
                <a:cs typeface="Calibri"/>
              </a:rPr>
              <a:t>2020].</a:t>
            </a:r>
            <a:endParaRPr sz="20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433945" cy="697230"/>
          </a:xfrm>
          <a:prstGeom prst="rect">
            <a:avLst/>
          </a:prstGeom>
        </p:spPr>
        <p:txBody>
          <a:bodyPr vert="horz" wrap="square" lIns="0" tIns="13335" rIns="0" bIns="0" rtlCol="0">
            <a:spAutoFit/>
          </a:bodyPr>
          <a:lstStyle/>
          <a:p>
            <a:pPr marL="12700">
              <a:lnSpc>
                <a:spcPct val="100000"/>
              </a:lnSpc>
              <a:spcBef>
                <a:spcPts val="105"/>
              </a:spcBef>
            </a:pPr>
            <a:r>
              <a:rPr spc="-30" dirty="0">
                <a:solidFill>
                  <a:srgbClr val="000000"/>
                </a:solidFill>
              </a:rPr>
              <a:t>Results:</a:t>
            </a:r>
            <a:r>
              <a:rPr spc="-180" dirty="0">
                <a:solidFill>
                  <a:srgbClr val="000000"/>
                </a:solidFill>
              </a:rPr>
              <a:t> </a:t>
            </a:r>
            <a:r>
              <a:rPr dirty="0">
                <a:solidFill>
                  <a:srgbClr val="000000"/>
                </a:solidFill>
              </a:rPr>
              <a:t>LLMs</a:t>
            </a:r>
            <a:r>
              <a:rPr spc="-190" dirty="0">
                <a:solidFill>
                  <a:srgbClr val="000000"/>
                </a:solidFill>
              </a:rPr>
              <a:t> </a:t>
            </a:r>
            <a:r>
              <a:rPr spc="-30" dirty="0">
                <a:solidFill>
                  <a:srgbClr val="000000"/>
                </a:solidFill>
              </a:rPr>
              <a:t>recall</a:t>
            </a:r>
            <a:r>
              <a:rPr spc="-185" dirty="0">
                <a:solidFill>
                  <a:srgbClr val="000000"/>
                </a:solidFill>
              </a:rPr>
              <a:t> </a:t>
            </a:r>
            <a:r>
              <a:rPr dirty="0">
                <a:solidFill>
                  <a:srgbClr val="000000"/>
                </a:solidFill>
              </a:rPr>
              <a:t>97%</a:t>
            </a:r>
            <a:r>
              <a:rPr spc="-200" dirty="0">
                <a:solidFill>
                  <a:srgbClr val="000000"/>
                </a:solidFill>
              </a:rPr>
              <a:t> </a:t>
            </a:r>
            <a:r>
              <a:rPr spc="-10" dirty="0">
                <a:solidFill>
                  <a:srgbClr val="000000"/>
                </a:solidFill>
              </a:rPr>
              <a:t>correctly</a:t>
            </a:r>
          </a:p>
        </p:txBody>
      </p:sp>
      <p:pic>
        <p:nvPicPr>
          <p:cNvPr id="3" name="object 3"/>
          <p:cNvPicPr/>
          <p:nvPr/>
        </p:nvPicPr>
        <p:blipFill>
          <a:blip r:embed="rId3" cstate="print"/>
          <a:stretch>
            <a:fillRect/>
          </a:stretch>
        </p:blipFill>
        <p:spPr>
          <a:xfrm>
            <a:off x="1162585" y="1575317"/>
            <a:ext cx="4621300" cy="4806203"/>
          </a:xfrm>
          <a:prstGeom prst="rect">
            <a:avLst/>
          </a:prstGeom>
        </p:spPr>
      </p:pic>
      <p:sp>
        <p:nvSpPr>
          <p:cNvPr id="4" name="object 4"/>
          <p:cNvSpPr/>
          <p:nvPr/>
        </p:nvSpPr>
        <p:spPr>
          <a:xfrm>
            <a:off x="6096761" y="2038350"/>
            <a:ext cx="292735" cy="871855"/>
          </a:xfrm>
          <a:custGeom>
            <a:avLst/>
            <a:gdLst/>
            <a:ahLst/>
            <a:cxnLst/>
            <a:rect l="l" t="t" r="r" b="b"/>
            <a:pathLst>
              <a:path w="292735" h="871855">
                <a:moveTo>
                  <a:pt x="0" y="0"/>
                </a:moveTo>
                <a:lnTo>
                  <a:pt x="56935" y="1916"/>
                </a:lnTo>
                <a:lnTo>
                  <a:pt x="103441" y="7143"/>
                </a:lnTo>
                <a:lnTo>
                  <a:pt x="134802" y="14894"/>
                </a:lnTo>
                <a:lnTo>
                  <a:pt x="146303" y="24384"/>
                </a:lnTo>
                <a:lnTo>
                  <a:pt x="146303" y="411479"/>
                </a:lnTo>
                <a:lnTo>
                  <a:pt x="157805" y="420969"/>
                </a:lnTo>
                <a:lnTo>
                  <a:pt x="189166" y="428720"/>
                </a:lnTo>
                <a:lnTo>
                  <a:pt x="235672" y="433947"/>
                </a:lnTo>
                <a:lnTo>
                  <a:pt x="292608" y="435863"/>
                </a:lnTo>
                <a:lnTo>
                  <a:pt x="235672" y="437780"/>
                </a:lnTo>
                <a:lnTo>
                  <a:pt x="189166" y="443007"/>
                </a:lnTo>
                <a:lnTo>
                  <a:pt x="157805" y="450758"/>
                </a:lnTo>
                <a:lnTo>
                  <a:pt x="146303" y="460248"/>
                </a:lnTo>
                <a:lnTo>
                  <a:pt x="146303" y="847344"/>
                </a:lnTo>
                <a:lnTo>
                  <a:pt x="134802" y="856833"/>
                </a:lnTo>
                <a:lnTo>
                  <a:pt x="103441" y="864584"/>
                </a:lnTo>
                <a:lnTo>
                  <a:pt x="56935" y="869811"/>
                </a:lnTo>
                <a:lnTo>
                  <a:pt x="0" y="871727"/>
                </a:lnTo>
              </a:path>
            </a:pathLst>
          </a:custGeom>
          <a:ln w="28575">
            <a:solidFill>
              <a:srgbClr val="4471C4"/>
            </a:solidFill>
          </a:ln>
        </p:spPr>
        <p:txBody>
          <a:bodyPr wrap="square" lIns="0" tIns="0" rIns="0" bIns="0" rtlCol="0"/>
          <a:lstStyle/>
          <a:p>
            <a:endParaRPr/>
          </a:p>
        </p:txBody>
      </p:sp>
      <p:sp>
        <p:nvSpPr>
          <p:cNvPr id="5" name="object 5"/>
          <p:cNvSpPr txBox="1"/>
          <p:nvPr/>
        </p:nvSpPr>
        <p:spPr>
          <a:xfrm>
            <a:off x="6664579" y="2277313"/>
            <a:ext cx="3549015"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Data-</a:t>
            </a:r>
            <a:r>
              <a:rPr sz="2400" dirty="0">
                <a:latin typeface="Calibri"/>
                <a:cs typeface="Calibri"/>
              </a:rPr>
              <a:t>driven</a:t>
            </a:r>
            <a:r>
              <a:rPr sz="2400" spc="-55" dirty="0">
                <a:latin typeface="Calibri"/>
                <a:cs typeface="Calibri"/>
              </a:rPr>
              <a:t> </a:t>
            </a:r>
            <a:r>
              <a:rPr sz="2400" dirty="0">
                <a:latin typeface="Calibri"/>
                <a:cs typeface="Calibri"/>
              </a:rPr>
              <a:t>causal</a:t>
            </a:r>
            <a:r>
              <a:rPr sz="2400" spc="-65" dirty="0">
                <a:latin typeface="Calibri"/>
                <a:cs typeface="Calibri"/>
              </a:rPr>
              <a:t> </a:t>
            </a:r>
            <a:r>
              <a:rPr sz="2400" spc="-10" dirty="0">
                <a:latin typeface="Calibri"/>
                <a:cs typeface="Calibri"/>
              </a:rPr>
              <a:t>discovery</a:t>
            </a:r>
            <a:endParaRPr sz="2400">
              <a:latin typeface="Calibri"/>
              <a:cs typeface="Calibri"/>
            </a:endParaRPr>
          </a:p>
        </p:txBody>
      </p:sp>
      <p:sp>
        <p:nvSpPr>
          <p:cNvPr id="6" name="object 6"/>
          <p:cNvSpPr/>
          <p:nvPr/>
        </p:nvSpPr>
        <p:spPr>
          <a:xfrm>
            <a:off x="6096761" y="4836414"/>
            <a:ext cx="292735" cy="1492250"/>
          </a:xfrm>
          <a:custGeom>
            <a:avLst/>
            <a:gdLst/>
            <a:ahLst/>
            <a:cxnLst/>
            <a:rect l="l" t="t" r="r" b="b"/>
            <a:pathLst>
              <a:path w="292735" h="1492250">
                <a:moveTo>
                  <a:pt x="0" y="0"/>
                </a:moveTo>
                <a:lnTo>
                  <a:pt x="56935" y="1916"/>
                </a:lnTo>
                <a:lnTo>
                  <a:pt x="103441" y="7143"/>
                </a:lnTo>
                <a:lnTo>
                  <a:pt x="134802" y="14894"/>
                </a:lnTo>
                <a:lnTo>
                  <a:pt x="146303" y="24384"/>
                </a:lnTo>
                <a:lnTo>
                  <a:pt x="146303" y="721614"/>
                </a:lnTo>
                <a:lnTo>
                  <a:pt x="157805" y="731103"/>
                </a:lnTo>
                <a:lnTo>
                  <a:pt x="189166" y="738854"/>
                </a:lnTo>
                <a:lnTo>
                  <a:pt x="235672" y="744081"/>
                </a:lnTo>
                <a:lnTo>
                  <a:pt x="292608" y="745998"/>
                </a:lnTo>
                <a:lnTo>
                  <a:pt x="235672" y="747914"/>
                </a:lnTo>
                <a:lnTo>
                  <a:pt x="189166" y="753141"/>
                </a:lnTo>
                <a:lnTo>
                  <a:pt x="157805" y="760892"/>
                </a:lnTo>
                <a:lnTo>
                  <a:pt x="146303" y="770382"/>
                </a:lnTo>
                <a:lnTo>
                  <a:pt x="146303" y="1467612"/>
                </a:lnTo>
                <a:lnTo>
                  <a:pt x="134802" y="1477101"/>
                </a:lnTo>
                <a:lnTo>
                  <a:pt x="103441" y="1484852"/>
                </a:lnTo>
                <a:lnTo>
                  <a:pt x="56935" y="1490079"/>
                </a:lnTo>
                <a:lnTo>
                  <a:pt x="0" y="1491996"/>
                </a:lnTo>
              </a:path>
            </a:pathLst>
          </a:custGeom>
          <a:ln w="28575">
            <a:solidFill>
              <a:srgbClr val="4471C4"/>
            </a:solidFill>
          </a:ln>
        </p:spPr>
        <p:txBody>
          <a:bodyPr wrap="square" lIns="0" tIns="0" rIns="0" bIns="0" rtlCol="0"/>
          <a:lstStyle/>
          <a:p>
            <a:endParaRPr/>
          </a:p>
        </p:txBody>
      </p:sp>
      <p:sp>
        <p:nvSpPr>
          <p:cNvPr id="7" name="object 7"/>
          <p:cNvSpPr txBox="1"/>
          <p:nvPr/>
        </p:nvSpPr>
        <p:spPr>
          <a:xfrm>
            <a:off x="6664579" y="4995798"/>
            <a:ext cx="4652645" cy="1123315"/>
          </a:xfrm>
          <a:prstGeom prst="rect">
            <a:avLst/>
          </a:prstGeom>
        </p:spPr>
        <p:txBody>
          <a:bodyPr vert="horz" wrap="square" lIns="0" tIns="12700" rIns="0" bIns="0" rtlCol="0">
            <a:spAutoFit/>
          </a:bodyPr>
          <a:lstStyle/>
          <a:p>
            <a:pPr marL="12700" marR="5080">
              <a:lnSpc>
                <a:spcPct val="100000"/>
              </a:lnSpc>
              <a:spcBef>
                <a:spcPts val="100"/>
              </a:spcBef>
            </a:pPr>
            <a:r>
              <a:rPr sz="2400" spc="-20" dirty="0">
                <a:latin typeface="Calibri"/>
                <a:cs typeface="Calibri"/>
              </a:rPr>
              <a:t>Knowledge-</a:t>
            </a:r>
            <a:r>
              <a:rPr sz="2400" dirty="0">
                <a:latin typeface="Calibri"/>
                <a:cs typeface="Calibri"/>
              </a:rPr>
              <a:t>based</a:t>
            </a:r>
            <a:r>
              <a:rPr sz="2400" spc="-55" dirty="0">
                <a:latin typeface="Calibri"/>
                <a:cs typeface="Calibri"/>
              </a:rPr>
              <a:t> </a:t>
            </a:r>
            <a:r>
              <a:rPr sz="2400" dirty="0">
                <a:latin typeface="Calibri"/>
                <a:cs typeface="Calibri"/>
              </a:rPr>
              <a:t>causal</a:t>
            </a:r>
            <a:r>
              <a:rPr sz="2400" spc="-70" dirty="0">
                <a:latin typeface="Calibri"/>
                <a:cs typeface="Calibri"/>
              </a:rPr>
              <a:t> </a:t>
            </a:r>
            <a:r>
              <a:rPr sz="2400" dirty="0">
                <a:latin typeface="Calibri"/>
                <a:cs typeface="Calibri"/>
              </a:rPr>
              <a:t>recovery</a:t>
            </a:r>
            <a:r>
              <a:rPr sz="2400" spc="-50" dirty="0">
                <a:latin typeface="Calibri"/>
                <a:cs typeface="Calibri"/>
              </a:rPr>
              <a:t> </a:t>
            </a:r>
            <a:r>
              <a:rPr sz="2400" spc="-25" dirty="0">
                <a:latin typeface="Calibri"/>
                <a:cs typeface="Calibri"/>
              </a:rPr>
              <a:t>is </a:t>
            </a:r>
            <a:r>
              <a:rPr sz="2400" dirty="0">
                <a:latin typeface="Calibri"/>
                <a:cs typeface="Calibri"/>
              </a:rPr>
              <a:t>competitive</a:t>
            </a:r>
            <a:r>
              <a:rPr sz="2400" spc="-70" dirty="0">
                <a:latin typeface="Calibri"/>
                <a:cs typeface="Calibri"/>
              </a:rPr>
              <a:t> </a:t>
            </a:r>
            <a:r>
              <a:rPr sz="2400" dirty="0">
                <a:latin typeface="Calibri"/>
                <a:cs typeface="Calibri"/>
              </a:rPr>
              <a:t>with</a:t>
            </a:r>
            <a:r>
              <a:rPr sz="2400" spc="-70" dirty="0">
                <a:latin typeface="Calibri"/>
                <a:cs typeface="Calibri"/>
              </a:rPr>
              <a:t> </a:t>
            </a:r>
            <a:r>
              <a:rPr sz="2400" i="1" dirty="0">
                <a:latin typeface="Calibri"/>
                <a:cs typeface="Calibri"/>
              </a:rPr>
              <a:t>or</a:t>
            </a:r>
            <a:r>
              <a:rPr sz="2400" i="1" spc="-50" dirty="0">
                <a:latin typeface="Calibri"/>
                <a:cs typeface="Calibri"/>
              </a:rPr>
              <a:t> </a:t>
            </a:r>
            <a:r>
              <a:rPr sz="2400" i="1" dirty="0">
                <a:latin typeface="Calibri"/>
                <a:cs typeface="Calibri"/>
              </a:rPr>
              <a:t>much</a:t>
            </a:r>
            <a:r>
              <a:rPr sz="2400" i="1" spc="-60" dirty="0">
                <a:latin typeface="Calibri"/>
                <a:cs typeface="Calibri"/>
              </a:rPr>
              <a:t> </a:t>
            </a:r>
            <a:r>
              <a:rPr sz="2400" i="1" dirty="0">
                <a:latin typeface="Calibri"/>
                <a:cs typeface="Calibri"/>
              </a:rPr>
              <a:t>better</a:t>
            </a:r>
            <a:r>
              <a:rPr sz="2400" i="1" spc="-65" dirty="0">
                <a:latin typeface="Calibri"/>
                <a:cs typeface="Calibri"/>
              </a:rPr>
              <a:t> </a:t>
            </a:r>
            <a:r>
              <a:rPr sz="2400" i="1" spc="-20" dirty="0">
                <a:latin typeface="Calibri"/>
                <a:cs typeface="Calibri"/>
              </a:rPr>
              <a:t>than </a:t>
            </a:r>
            <a:r>
              <a:rPr sz="2400" spc="-20" dirty="0">
                <a:latin typeface="Calibri"/>
                <a:cs typeface="Calibri"/>
              </a:rPr>
              <a:t>data-</a:t>
            </a:r>
            <a:r>
              <a:rPr sz="2400" dirty="0">
                <a:latin typeface="Calibri"/>
                <a:cs typeface="Calibri"/>
              </a:rPr>
              <a:t>driven</a:t>
            </a:r>
            <a:r>
              <a:rPr sz="2400" spc="-75" dirty="0">
                <a:latin typeface="Calibri"/>
                <a:cs typeface="Calibri"/>
              </a:rPr>
              <a:t> </a:t>
            </a:r>
            <a:r>
              <a:rPr sz="2400" spc="-10" dirty="0">
                <a:latin typeface="Calibri"/>
                <a:cs typeface="Calibri"/>
              </a:rPr>
              <a:t>approaches</a:t>
            </a:r>
            <a:endParaRPr sz="2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BC463-DE1F-2EAB-858E-B21D6A0C3D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877DB21-9A49-E6A7-BB29-F3F3651A6A1A}"/>
              </a:ext>
            </a:extLst>
          </p:cNvPr>
          <p:cNvSpPr txBox="1">
            <a:spLocks noGrp="1"/>
          </p:cNvSpPr>
          <p:nvPr>
            <p:ph type="title"/>
          </p:nvPr>
        </p:nvSpPr>
        <p:spPr>
          <a:xfrm>
            <a:off x="838200" y="304800"/>
            <a:ext cx="8763000" cy="690574"/>
          </a:xfrm>
          <a:prstGeom prst="rect">
            <a:avLst/>
          </a:prstGeom>
        </p:spPr>
        <p:txBody>
          <a:bodyPr vert="horz" wrap="square" lIns="0" tIns="13335" rIns="0" bIns="0" rtlCol="0">
            <a:spAutoFit/>
          </a:bodyPr>
          <a:lstStyle/>
          <a:p>
            <a:pPr marL="12700">
              <a:lnSpc>
                <a:spcPct val="100000"/>
              </a:lnSpc>
              <a:spcBef>
                <a:spcPts val="105"/>
              </a:spcBef>
            </a:pPr>
            <a:r>
              <a:rPr lang="en-US" spc="-30" dirty="0">
                <a:solidFill>
                  <a:srgbClr val="000000"/>
                </a:solidFill>
              </a:rPr>
              <a:t>Errors include ambiguous features</a:t>
            </a:r>
            <a:endParaRPr spc="-10" dirty="0">
              <a:solidFill>
                <a:srgbClr val="000000"/>
              </a:solidFill>
            </a:endParaRPr>
          </a:p>
        </p:txBody>
      </p:sp>
      <p:pic>
        <p:nvPicPr>
          <p:cNvPr id="9" name="Picture 8">
            <a:extLst>
              <a:ext uri="{FF2B5EF4-FFF2-40B4-BE49-F238E27FC236}">
                <a16:creationId xmlns:a16="http://schemas.microsoft.com/office/drawing/2014/main" id="{75BCDC03-F570-5ECD-C0EE-76F07E3FDABC}"/>
              </a:ext>
            </a:extLst>
          </p:cNvPr>
          <p:cNvPicPr>
            <a:picLocks noChangeAspect="1"/>
          </p:cNvPicPr>
          <p:nvPr/>
        </p:nvPicPr>
        <p:blipFill>
          <a:blip r:embed="rId3"/>
          <a:stretch>
            <a:fillRect/>
          </a:stretch>
        </p:blipFill>
        <p:spPr>
          <a:xfrm>
            <a:off x="0" y="1111400"/>
            <a:ext cx="12192000" cy="5746600"/>
          </a:xfrm>
          <a:prstGeom prst="rect">
            <a:avLst/>
          </a:prstGeom>
        </p:spPr>
      </p:pic>
    </p:spTree>
    <p:extLst>
      <p:ext uri="{BB962C8B-B14F-4D97-AF65-F5344CB8AC3E}">
        <p14:creationId xmlns:p14="http://schemas.microsoft.com/office/powerpoint/2010/main" val="358843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996805" cy="697230"/>
          </a:xfrm>
          <a:prstGeom prst="rect">
            <a:avLst/>
          </a:prstGeom>
        </p:spPr>
        <p:txBody>
          <a:bodyPr vert="horz" wrap="square" lIns="0" tIns="13335" rIns="0" bIns="0" rtlCol="0">
            <a:spAutoFit/>
          </a:bodyPr>
          <a:lstStyle/>
          <a:p>
            <a:pPr marL="12700">
              <a:lnSpc>
                <a:spcPct val="100000"/>
              </a:lnSpc>
              <a:spcBef>
                <a:spcPts val="105"/>
              </a:spcBef>
            </a:pPr>
            <a:r>
              <a:rPr dirty="0">
                <a:solidFill>
                  <a:srgbClr val="000000"/>
                </a:solidFill>
              </a:rPr>
              <a:t>Similar</a:t>
            </a:r>
            <a:r>
              <a:rPr spc="-65" dirty="0">
                <a:solidFill>
                  <a:srgbClr val="000000"/>
                </a:solidFill>
              </a:rPr>
              <a:t> </a:t>
            </a:r>
            <a:r>
              <a:rPr dirty="0">
                <a:solidFill>
                  <a:srgbClr val="000000"/>
                </a:solidFill>
              </a:rPr>
              <a:t>results</a:t>
            </a:r>
            <a:r>
              <a:rPr spc="-45" dirty="0">
                <a:solidFill>
                  <a:srgbClr val="000000"/>
                </a:solidFill>
              </a:rPr>
              <a:t> </a:t>
            </a:r>
            <a:r>
              <a:rPr dirty="0">
                <a:solidFill>
                  <a:srgbClr val="000000"/>
                </a:solidFill>
              </a:rPr>
              <a:t>on</a:t>
            </a:r>
            <a:r>
              <a:rPr spc="-45" dirty="0">
                <a:solidFill>
                  <a:srgbClr val="000000"/>
                </a:solidFill>
              </a:rPr>
              <a:t> </a:t>
            </a:r>
            <a:r>
              <a:rPr dirty="0">
                <a:solidFill>
                  <a:srgbClr val="000000"/>
                </a:solidFill>
              </a:rPr>
              <a:t>a</a:t>
            </a:r>
            <a:r>
              <a:rPr spc="-45" dirty="0">
                <a:solidFill>
                  <a:srgbClr val="000000"/>
                </a:solidFill>
              </a:rPr>
              <a:t> </a:t>
            </a:r>
            <a:r>
              <a:rPr spc="-10" dirty="0">
                <a:solidFill>
                  <a:srgbClr val="000000"/>
                </a:solidFill>
              </a:rPr>
              <a:t>neuropathic</a:t>
            </a:r>
            <a:r>
              <a:rPr spc="-55" dirty="0">
                <a:solidFill>
                  <a:srgbClr val="000000"/>
                </a:solidFill>
              </a:rPr>
              <a:t> </a:t>
            </a:r>
            <a:r>
              <a:rPr dirty="0">
                <a:solidFill>
                  <a:srgbClr val="000000"/>
                </a:solidFill>
              </a:rPr>
              <a:t>pain</a:t>
            </a:r>
            <a:r>
              <a:rPr spc="-45" dirty="0">
                <a:solidFill>
                  <a:srgbClr val="000000"/>
                </a:solidFill>
              </a:rPr>
              <a:t> </a:t>
            </a:r>
            <a:r>
              <a:rPr spc="-10" dirty="0">
                <a:solidFill>
                  <a:srgbClr val="000000"/>
                </a:solidFill>
              </a:rPr>
              <a:t>dataset</a:t>
            </a:r>
          </a:p>
        </p:txBody>
      </p:sp>
      <p:grpSp>
        <p:nvGrpSpPr>
          <p:cNvPr id="3" name="object 3"/>
          <p:cNvGrpSpPr/>
          <p:nvPr/>
        </p:nvGrpSpPr>
        <p:grpSpPr>
          <a:xfrm>
            <a:off x="921068" y="1967128"/>
            <a:ext cx="6369050" cy="4730115"/>
            <a:chOff x="921068" y="1967128"/>
            <a:chExt cx="6369050" cy="4730115"/>
          </a:xfrm>
        </p:grpSpPr>
        <p:pic>
          <p:nvPicPr>
            <p:cNvPr id="4" name="object 4"/>
            <p:cNvPicPr/>
            <p:nvPr/>
          </p:nvPicPr>
          <p:blipFill>
            <a:blip r:embed="rId3" cstate="print"/>
            <a:stretch>
              <a:fillRect/>
            </a:stretch>
          </p:blipFill>
          <p:spPr>
            <a:xfrm>
              <a:off x="921068" y="1967128"/>
              <a:ext cx="5901508" cy="4364075"/>
            </a:xfrm>
            <a:prstGeom prst="rect">
              <a:avLst/>
            </a:prstGeom>
          </p:spPr>
        </p:pic>
        <p:sp>
          <p:nvSpPr>
            <p:cNvPr id="5" name="object 5"/>
            <p:cNvSpPr/>
            <p:nvPr/>
          </p:nvSpPr>
          <p:spPr>
            <a:xfrm>
              <a:off x="6096000" y="6112764"/>
              <a:ext cx="1187450" cy="577850"/>
            </a:xfrm>
            <a:custGeom>
              <a:avLst/>
              <a:gdLst/>
              <a:ahLst/>
              <a:cxnLst/>
              <a:rect l="l" t="t" r="r" b="b"/>
              <a:pathLst>
                <a:path w="1187450" h="577850">
                  <a:moveTo>
                    <a:pt x="898398" y="0"/>
                  </a:moveTo>
                  <a:lnTo>
                    <a:pt x="898398" y="144399"/>
                  </a:lnTo>
                  <a:lnTo>
                    <a:pt x="0" y="144399"/>
                  </a:lnTo>
                  <a:lnTo>
                    <a:pt x="0" y="433197"/>
                  </a:lnTo>
                  <a:lnTo>
                    <a:pt x="898398" y="433197"/>
                  </a:lnTo>
                  <a:lnTo>
                    <a:pt x="898398" y="577596"/>
                  </a:lnTo>
                  <a:lnTo>
                    <a:pt x="1187196" y="288798"/>
                  </a:lnTo>
                  <a:lnTo>
                    <a:pt x="898398" y="0"/>
                  </a:lnTo>
                  <a:close/>
                </a:path>
              </a:pathLst>
            </a:custGeom>
            <a:solidFill>
              <a:srgbClr val="6FAC46"/>
            </a:solidFill>
          </p:spPr>
          <p:txBody>
            <a:bodyPr wrap="square" lIns="0" tIns="0" rIns="0" bIns="0" rtlCol="0"/>
            <a:lstStyle/>
            <a:p>
              <a:endParaRPr/>
            </a:p>
          </p:txBody>
        </p:sp>
        <p:sp>
          <p:nvSpPr>
            <p:cNvPr id="6" name="object 6"/>
            <p:cNvSpPr/>
            <p:nvPr/>
          </p:nvSpPr>
          <p:spPr>
            <a:xfrm>
              <a:off x="6096000" y="6112764"/>
              <a:ext cx="1187450" cy="577850"/>
            </a:xfrm>
            <a:custGeom>
              <a:avLst/>
              <a:gdLst/>
              <a:ahLst/>
              <a:cxnLst/>
              <a:rect l="l" t="t" r="r" b="b"/>
              <a:pathLst>
                <a:path w="1187450" h="577850">
                  <a:moveTo>
                    <a:pt x="898398" y="577596"/>
                  </a:moveTo>
                  <a:lnTo>
                    <a:pt x="898398" y="433197"/>
                  </a:lnTo>
                  <a:lnTo>
                    <a:pt x="0" y="433197"/>
                  </a:lnTo>
                  <a:lnTo>
                    <a:pt x="0" y="144399"/>
                  </a:lnTo>
                  <a:lnTo>
                    <a:pt x="898398" y="144399"/>
                  </a:lnTo>
                  <a:lnTo>
                    <a:pt x="898398" y="0"/>
                  </a:lnTo>
                  <a:lnTo>
                    <a:pt x="1187196" y="288798"/>
                  </a:lnTo>
                  <a:lnTo>
                    <a:pt x="898398" y="577596"/>
                  </a:lnTo>
                  <a:close/>
                </a:path>
              </a:pathLst>
            </a:custGeom>
            <a:ln w="12700">
              <a:solidFill>
                <a:srgbClr val="2B4618"/>
              </a:solidFill>
            </a:ln>
          </p:spPr>
          <p:txBody>
            <a:bodyPr wrap="square" lIns="0" tIns="0" rIns="0" bIns="0" rtlCol="0"/>
            <a:lstStyle/>
            <a:p>
              <a:endParaRPr/>
            </a:p>
          </p:txBody>
        </p:sp>
      </p:grpSp>
      <p:grpSp>
        <p:nvGrpSpPr>
          <p:cNvPr id="7" name="object 7"/>
          <p:cNvGrpSpPr/>
          <p:nvPr/>
        </p:nvGrpSpPr>
        <p:grpSpPr>
          <a:xfrm>
            <a:off x="7338197" y="1984178"/>
            <a:ext cx="4454525" cy="4624705"/>
            <a:chOff x="7338197" y="1984178"/>
            <a:chExt cx="4454525" cy="4624705"/>
          </a:xfrm>
        </p:grpSpPr>
        <p:pic>
          <p:nvPicPr>
            <p:cNvPr id="8" name="object 8"/>
            <p:cNvPicPr/>
            <p:nvPr/>
          </p:nvPicPr>
          <p:blipFill>
            <a:blip r:embed="rId4" cstate="print"/>
            <a:stretch>
              <a:fillRect/>
            </a:stretch>
          </p:blipFill>
          <p:spPr>
            <a:xfrm>
              <a:off x="7338197" y="1984178"/>
              <a:ext cx="4423450" cy="4600960"/>
            </a:xfrm>
            <a:prstGeom prst="rect">
              <a:avLst/>
            </a:prstGeom>
          </p:spPr>
        </p:pic>
        <p:sp>
          <p:nvSpPr>
            <p:cNvPr id="9" name="object 9"/>
            <p:cNvSpPr/>
            <p:nvPr/>
          </p:nvSpPr>
          <p:spPr>
            <a:xfrm>
              <a:off x="7402773" y="6254621"/>
              <a:ext cx="4375785" cy="340360"/>
            </a:xfrm>
            <a:custGeom>
              <a:avLst/>
              <a:gdLst/>
              <a:ahLst/>
              <a:cxnLst/>
              <a:rect l="l" t="t" r="r" b="b"/>
              <a:pathLst>
                <a:path w="4375784" h="340359">
                  <a:moveTo>
                    <a:pt x="4628" y="14352"/>
                  </a:moveTo>
                  <a:lnTo>
                    <a:pt x="56572" y="15153"/>
                  </a:lnTo>
                  <a:lnTo>
                    <a:pt x="110797" y="15233"/>
                  </a:lnTo>
                  <a:lnTo>
                    <a:pt x="166599" y="14781"/>
                  </a:lnTo>
                  <a:lnTo>
                    <a:pt x="223273" y="13982"/>
                  </a:lnTo>
                  <a:lnTo>
                    <a:pt x="280116" y="13023"/>
                  </a:lnTo>
                  <a:lnTo>
                    <a:pt x="336423" y="12091"/>
                  </a:lnTo>
                  <a:lnTo>
                    <a:pt x="391489" y="11371"/>
                  </a:lnTo>
                  <a:lnTo>
                    <a:pt x="444612" y="11051"/>
                  </a:lnTo>
                  <a:lnTo>
                    <a:pt x="495086" y="11317"/>
                  </a:lnTo>
                  <a:lnTo>
                    <a:pt x="542207" y="12355"/>
                  </a:lnTo>
                  <a:lnTo>
                    <a:pt x="585272" y="14352"/>
                  </a:lnTo>
                  <a:lnTo>
                    <a:pt x="623384" y="16592"/>
                  </a:lnTo>
                  <a:lnTo>
                    <a:pt x="663049" y="18619"/>
                  </a:lnTo>
                  <a:lnTo>
                    <a:pt x="704561" y="20374"/>
                  </a:lnTo>
                  <a:lnTo>
                    <a:pt x="748213" y="21800"/>
                  </a:lnTo>
                  <a:lnTo>
                    <a:pt x="794299" y="22837"/>
                  </a:lnTo>
                  <a:lnTo>
                    <a:pt x="843114" y="23429"/>
                  </a:lnTo>
                  <a:lnTo>
                    <a:pt x="894950" y="23517"/>
                  </a:lnTo>
                  <a:lnTo>
                    <a:pt x="950101" y="23041"/>
                  </a:lnTo>
                  <a:lnTo>
                    <a:pt x="1008861" y="21946"/>
                  </a:lnTo>
                  <a:lnTo>
                    <a:pt x="1071523" y="20171"/>
                  </a:lnTo>
                  <a:lnTo>
                    <a:pt x="1138382" y="17659"/>
                  </a:lnTo>
                  <a:lnTo>
                    <a:pt x="1209731" y="14352"/>
                  </a:lnTo>
                  <a:lnTo>
                    <a:pt x="1290168" y="11314"/>
                  </a:lnTo>
                  <a:lnTo>
                    <a:pt x="1356433" y="10700"/>
                  </a:lnTo>
                  <a:lnTo>
                    <a:pt x="1411249" y="11856"/>
                  </a:lnTo>
                  <a:lnTo>
                    <a:pt x="1457336" y="14123"/>
                  </a:lnTo>
                  <a:lnTo>
                    <a:pt x="1497418" y="16847"/>
                  </a:lnTo>
                  <a:lnTo>
                    <a:pt x="1534215" y="19372"/>
                  </a:lnTo>
                  <a:lnTo>
                    <a:pt x="1570450" y="21041"/>
                  </a:lnTo>
                  <a:lnTo>
                    <a:pt x="1608844" y="21198"/>
                  </a:lnTo>
                  <a:lnTo>
                    <a:pt x="1652120" y="19187"/>
                  </a:lnTo>
                  <a:lnTo>
                    <a:pt x="1702999" y="14352"/>
                  </a:lnTo>
                  <a:lnTo>
                    <a:pt x="1754137" y="9679"/>
                  </a:lnTo>
                  <a:lnTo>
                    <a:pt x="1806180" y="7146"/>
                  </a:lnTo>
                  <a:lnTo>
                    <a:pt x="1858670" y="6352"/>
                  </a:lnTo>
                  <a:lnTo>
                    <a:pt x="1911152" y="6895"/>
                  </a:lnTo>
                  <a:lnTo>
                    <a:pt x="1963169" y="8373"/>
                  </a:lnTo>
                  <a:lnTo>
                    <a:pt x="2014264" y="10384"/>
                  </a:lnTo>
                  <a:lnTo>
                    <a:pt x="2063982" y="12524"/>
                  </a:lnTo>
                  <a:lnTo>
                    <a:pt x="2111867" y="14394"/>
                  </a:lnTo>
                  <a:lnTo>
                    <a:pt x="2157461" y="15589"/>
                  </a:lnTo>
                  <a:lnTo>
                    <a:pt x="2200309" y="15710"/>
                  </a:lnTo>
                  <a:lnTo>
                    <a:pt x="2239955" y="14352"/>
                  </a:lnTo>
                  <a:lnTo>
                    <a:pt x="2278941" y="12291"/>
                  </a:lnTo>
                  <a:lnTo>
                    <a:pt x="2320162" y="10581"/>
                  </a:lnTo>
                  <a:lnTo>
                    <a:pt x="2363793" y="9244"/>
                  </a:lnTo>
                  <a:lnTo>
                    <a:pt x="2410011" y="8299"/>
                  </a:lnTo>
                  <a:lnTo>
                    <a:pt x="2458992" y="7766"/>
                  </a:lnTo>
                  <a:lnTo>
                    <a:pt x="2510910" y="7666"/>
                  </a:lnTo>
                  <a:lnTo>
                    <a:pt x="2565943" y="8018"/>
                  </a:lnTo>
                  <a:lnTo>
                    <a:pt x="2624265" y="8842"/>
                  </a:lnTo>
                  <a:lnTo>
                    <a:pt x="2686052" y="10159"/>
                  </a:lnTo>
                  <a:lnTo>
                    <a:pt x="2751481" y="11989"/>
                  </a:lnTo>
                  <a:lnTo>
                    <a:pt x="2820726" y="14352"/>
                  </a:lnTo>
                  <a:lnTo>
                    <a:pt x="2894802" y="16072"/>
                  </a:lnTo>
                  <a:lnTo>
                    <a:pt x="2960966" y="15828"/>
                  </a:lnTo>
                  <a:lnTo>
                    <a:pt x="3020123" y="14214"/>
                  </a:lnTo>
                  <a:lnTo>
                    <a:pt x="3073178" y="11823"/>
                  </a:lnTo>
                  <a:lnTo>
                    <a:pt x="3121033" y="9246"/>
                  </a:lnTo>
                  <a:lnTo>
                    <a:pt x="3164595" y="7079"/>
                  </a:lnTo>
                  <a:lnTo>
                    <a:pt x="3204768" y="5912"/>
                  </a:lnTo>
                  <a:lnTo>
                    <a:pt x="3242455" y="6340"/>
                  </a:lnTo>
                  <a:lnTo>
                    <a:pt x="3278563" y="8956"/>
                  </a:lnTo>
                  <a:lnTo>
                    <a:pt x="3313994" y="14352"/>
                  </a:lnTo>
                  <a:lnTo>
                    <a:pt x="3334423" y="17095"/>
                  </a:lnTo>
                  <a:lnTo>
                    <a:pt x="3361639" y="18762"/>
                  </a:lnTo>
                  <a:lnTo>
                    <a:pt x="3395046" y="19480"/>
                  </a:lnTo>
                  <a:lnTo>
                    <a:pt x="3434048" y="19374"/>
                  </a:lnTo>
                  <a:lnTo>
                    <a:pt x="3478049" y="18572"/>
                  </a:lnTo>
                  <a:lnTo>
                    <a:pt x="3526452" y="17200"/>
                  </a:lnTo>
                  <a:lnTo>
                    <a:pt x="3578662" y="15385"/>
                  </a:lnTo>
                  <a:lnTo>
                    <a:pt x="3634082" y="13253"/>
                  </a:lnTo>
                  <a:lnTo>
                    <a:pt x="3692117" y="10932"/>
                  </a:lnTo>
                  <a:lnTo>
                    <a:pt x="3752170" y="8547"/>
                  </a:lnTo>
                  <a:lnTo>
                    <a:pt x="3813645" y="6225"/>
                  </a:lnTo>
                  <a:lnTo>
                    <a:pt x="3875946" y="4094"/>
                  </a:lnTo>
                  <a:lnTo>
                    <a:pt x="3938476" y="2279"/>
                  </a:lnTo>
                  <a:lnTo>
                    <a:pt x="4000641" y="907"/>
                  </a:lnTo>
                  <a:lnTo>
                    <a:pt x="4061843" y="105"/>
                  </a:lnTo>
                  <a:lnTo>
                    <a:pt x="4121486" y="0"/>
                  </a:lnTo>
                  <a:lnTo>
                    <a:pt x="4178975" y="717"/>
                  </a:lnTo>
                  <a:lnTo>
                    <a:pt x="4233712" y="2385"/>
                  </a:lnTo>
                  <a:lnTo>
                    <a:pt x="4285103" y="5129"/>
                  </a:lnTo>
                  <a:lnTo>
                    <a:pt x="4332551" y="9075"/>
                  </a:lnTo>
                  <a:lnTo>
                    <a:pt x="4375460" y="14352"/>
                  </a:lnTo>
                  <a:lnTo>
                    <a:pt x="4369957" y="63937"/>
                  </a:lnTo>
                  <a:lnTo>
                    <a:pt x="4366316" y="115983"/>
                  </a:lnTo>
                  <a:lnTo>
                    <a:pt x="4364792" y="169619"/>
                  </a:lnTo>
                  <a:lnTo>
                    <a:pt x="4365639" y="223972"/>
                  </a:lnTo>
                  <a:lnTo>
                    <a:pt x="4369110" y="278171"/>
                  </a:lnTo>
                  <a:lnTo>
                    <a:pt x="4375460" y="331344"/>
                  </a:lnTo>
                  <a:lnTo>
                    <a:pt x="4309627" y="334604"/>
                  </a:lnTo>
                  <a:lnTo>
                    <a:pt x="4248117" y="336536"/>
                  </a:lnTo>
                  <a:lnTo>
                    <a:pt x="4190409" y="337355"/>
                  </a:lnTo>
                  <a:lnTo>
                    <a:pt x="4135979" y="337274"/>
                  </a:lnTo>
                  <a:lnTo>
                    <a:pt x="4084303" y="336508"/>
                  </a:lnTo>
                  <a:lnTo>
                    <a:pt x="4034859" y="335269"/>
                  </a:lnTo>
                  <a:lnTo>
                    <a:pt x="3987125" y="333772"/>
                  </a:lnTo>
                  <a:lnTo>
                    <a:pt x="3940576" y="332231"/>
                  </a:lnTo>
                  <a:lnTo>
                    <a:pt x="3894690" y="330859"/>
                  </a:lnTo>
                  <a:lnTo>
                    <a:pt x="3848943" y="329871"/>
                  </a:lnTo>
                  <a:lnTo>
                    <a:pt x="3802814" y="329480"/>
                  </a:lnTo>
                  <a:lnTo>
                    <a:pt x="3755778" y="329899"/>
                  </a:lnTo>
                  <a:lnTo>
                    <a:pt x="3707313" y="331344"/>
                  </a:lnTo>
                  <a:lnTo>
                    <a:pt x="3644456" y="333200"/>
                  </a:lnTo>
                  <a:lnTo>
                    <a:pt x="3584227" y="333726"/>
                  </a:lnTo>
                  <a:lnTo>
                    <a:pt x="3526766" y="333266"/>
                  </a:lnTo>
                  <a:lnTo>
                    <a:pt x="3472217" y="332163"/>
                  </a:lnTo>
                  <a:lnTo>
                    <a:pt x="3420722" y="330763"/>
                  </a:lnTo>
                  <a:lnTo>
                    <a:pt x="3372423" y="329409"/>
                  </a:lnTo>
                  <a:lnTo>
                    <a:pt x="3327464" y="328446"/>
                  </a:lnTo>
                  <a:lnTo>
                    <a:pt x="3285986" y="328218"/>
                  </a:lnTo>
                  <a:lnTo>
                    <a:pt x="3248132" y="329069"/>
                  </a:lnTo>
                  <a:lnTo>
                    <a:pt x="3214045" y="331344"/>
                  </a:lnTo>
                  <a:lnTo>
                    <a:pt x="3183966" y="333579"/>
                  </a:lnTo>
                  <a:lnTo>
                    <a:pt x="3144247" y="335501"/>
                  </a:lnTo>
                  <a:lnTo>
                    <a:pt x="3096549" y="337094"/>
                  </a:lnTo>
                  <a:lnTo>
                    <a:pt x="3042532" y="338342"/>
                  </a:lnTo>
                  <a:lnTo>
                    <a:pt x="2983855" y="339229"/>
                  </a:lnTo>
                  <a:lnTo>
                    <a:pt x="2922179" y="339737"/>
                  </a:lnTo>
                  <a:lnTo>
                    <a:pt x="2859163" y="339852"/>
                  </a:lnTo>
                  <a:lnTo>
                    <a:pt x="2796468" y="339556"/>
                  </a:lnTo>
                  <a:lnTo>
                    <a:pt x="2735753" y="338832"/>
                  </a:lnTo>
                  <a:lnTo>
                    <a:pt x="2678679" y="337666"/>
                  </a:lnTo>
                  <a:lnTo>
                    <a:pt x="2626905" y="336040"/>
                  </a:lnTo>
                  <a:lnTo>
                    <a:pt x="2582091" y="333938"/>
                  </a:lnTo>
                  <a:lnTo>
                    <a:pt x="2545898" y="331344"/>
                  </a:lnTo>
                  <a:lnTo>
                    <a:pt x="2503461" y="328988"/>
                  </a:lnTo>
                  <a:lnTo>
                    <a:pt x="2457985" y="328888"/>
                  </a:lnTo>
                  <a:lnTo>
                    <a:pt x="2410036" y="330394"/>
                  </a:lnTo>
                  <a:lnTo>
                    <a:pt x="2360179" y="332856"/>
                  </a:lnTo>
                  <a:lnTo>
                    <a:pt x="2308979" y="335625"/>
                  </a:lnTo>
                  <a:lnTo>
                    <a:pt x="2257002" y="338052"/>
                  </a:lnTo>
                  <a:lnTo>
                    <a:pt x="2204814" y="339486"/>
                  </a:lnTo>
                  <a:lnTo>
                    <a:pt x="2152978" y="339280"/>
                  </a:lnTo>
                  <a:lnTo>
                    <a:pt x="2102062" y="336782"/>
                  </a:lnTo>
                  <a:lnTo>
                    <a:pt x="2052630" y="331344"/>
                  </a:lnTo>
                  <a:lnTo>
                    <a:pt x="2009673" y="326761"/>
                  </a:lnTo>
                  <a:lnTo>
                    <a:pt x="1962268" y="324573"/>
                  </a:lnTo>
                  <a:lnTo>
                    <a:pt x="1911452" y="324313"/>
                  </a:lnTo>
                  <a:lnTo>
                    <a:pt x="1858264" y="325510"/>
                  </a:lnTo>
                  <a:lnTo>
                    <a:pt x="1803742" y="327698"/>
                  </a:lnTo>
                  <a:lnTo>
                    <a:pt x="1748925" y="330406"/>
                  </a:lnTo>
                  <a:lnTo>
                    <a:pt x="1694852" y="333166"/>
                  </a:lnTo>
                  <a:lnTo>
                    <a:pt x="1642561" y="335509"/>
                  </a:lnTo>
                  <a:lnTo>
                    <a:pt x="1593090" y="336968"/>
                  </a:lnTo>
                  <a:lnTo>
                    <a:pt x="1547479" y="337072"/>
                  </a:lnTo>
                  <a:lnTo>
                    <a:pt x="1506764" y="335354"/>
                  </a:lnTo>
                  <a:lnTo>
                    <a:pt x="1471986" y="331344"/>
                  </a:lnTo>
                  <a:lnTo>
                    <a:pt x="1435074" y="327117"/>
                  </a:lnTo>
                  <a:lnTo>
                    <a:pt x="1393496" y="325608"/>
                  </a:lnTo>
                  <a:lnTo>
                    <a:pt x="1348013" y="326193"/>
                  </a:lnTo>
                  <a:lnTo>
                    <a:pt x="1299388" y="328248"/>
                  </a:lnTo>
                  <a:lnTo>
                    <a:pt x="1248382" y="331148"/>
                  </a:lnTo>
                  <a:lnTo>
                    <a:pt x="1195758" y="334270"/>
                  </a:lnTo>
                  <a:lnTo>
                    <a:pt x="1142277" y="336988"/>
                  </a:lnTo>
                  <a:lnTo>
                    <a:pt x="1088702" y="338679"/>
                  </a:lnTo>
                  <a:lnTo>
                    <a:pt x="1035794" y="338718"/>
                  </a:lnTo>
                  <a:lnTo>
                    <a:pt x="984316" y="336481"/>
                  </a:lnTo>
                  <a:lnTo>
                    <a:pt x="935030" y="331344"/>
                  </a:lnTo>
                  <a:lnTo>
                    <a:pt x="904051" y="327586"/>
                  </a:lnTo>
                  <a:lnTo>
                    <a:pt x="869808" y="324578"/>
                  </a:lnTo>
                  <a:lnTo>
                    <a:pt x="792150" y="320584"/>
                  </a:lnTo>
                  <a:lnTo>
                    <a:pt x="749045" y="319481"/>
                  </a:lnTo>
                  <a:lnTo>
                    <a:pt x="703297" y="318898"/>
                  </a:lnTo>
                  <a:lnTo>
                    <a:pt x="655061" y="318776"/>
                  </a:lnTo>
                  <a:lnTo>
                    <a:pt x="604491" y="319058"/>
                  </a:lnTo>
                  <a:lnTo>
                    <a:pt x="551744" y="319685"/>
                  </a:lnTo>
                  <a:lnTo>
                    <a:pt x="496974" y="320601"/>
                  </a:lnTo>
                  <a:lnTo>
                    <a:pt x="440337" y="321746"/>
                  </a:lnTo>
                  <a:lnTo>
                    <a:pt x="381987" y="323063"/>
                  </a:lnTo>
                  <a:lnTo>
                    <a:pt x="322081" y="324495"/>
                  </a:lnTo>
                  <a:lnTo>
                    <a:pt x="260773" y="325984"/>
                  </a:lnTo>
                  <a:lnTo>
                    <a:pt x="198218" y="327470"/>
                  </a:lnTo>
                  <a:lnTo>
                    <a:pt x="134572" y="328898"/>
                  </a:lnTo>
                  <a:lnTo>
                    <a:pt x="69991" y="330208"/>
                  </a:lnTo>
                  <a:lnTo>
                    <a:pt x="4628" y="331344"/>
                  </a:lnTo>
                  <a:lnTo>
                    <a:pt x="1118" y="291904"/>
                  </a:lnTo>
                  <a:lnTo>
                    <a:pt x="0" y="244752"/>
                  </a:lnTo>
                  <a:lnTo>
                    <a:pt x="532" y="191655"/>
                  </a:lnTo>
                  <a:lnTo>
                    <a:pt x="1975" y="134378"/>
                  </a:lnTo>
                  <a:lnTo>
                    <a:pt x="3587" y="74688"/>
                  </a:lnTo>
                  <a:lnTo>
                    <a:pt x="4628" y="14352"/>
                  </a:lnTo>
                  <a:close/>
                </a:path>
              </a:pathLst>
            </a:custGeom>
            <a:ln w="28575">
              <a:solidFill>
                <a:srgbClr val="00AF50"/>
              </a:solidFill>
            </a:ln>
          </p:spPr>
          <p:txBody>
            <a:bodyPr wrap="square" lIns="0" tIns="0" rIns="0" bIns="0" rtlCol="0"/>
            <a:lstStyle/>
            <a:p>
              <a:endParaRPr/>
            </a:p>
          </p:txBody>
        </p:sp>
      </p:grpSp>
      <p:sp>
        <p:nvSpPr>
          <p:cNvPr id="10" name="object 10"/>
          <p:cNvSpPr txBox="1"/>
          <p:nvPr/>
        </p:nvSpPr>
        <p:spPr>
          <a:xfrm>
            <a:off x="871727" y="1464563"/>
            <a:ext cx="10906125" cy="431800"/>
          </a:xfrm>
          <a:prstGeom prst="rect">
            <a:avLst/>
          </a:prstGeom>
          <a:solidFill>
            <a:srgbClr val="D0CECE"/>
          </a:solidFill>
          <a:ln w="9525">
            <a:solidFill>
              <a:srgbClr val="000000"/>
            </a:solidFill>
          </a:ln>
        </p:spPr>
        <p:txBody>
          <a:bodyPr vert="horz" wrap="square" lIns="0" tIns="28575" rIns="0" bIns="0" rtlCol="0">
            <a:spAutoFit/>
          </a:bodyPr>
          <a:lstStyle/>
          <a:p>
            <a:pPr marL="91440">
              <a:lnSpc>
                <a:spcPct val="100000"/>
              </a:lnSpc>
              <a:spcBef>
                <a:spcPts val="225"/>
              </a:spcBef>
            </a:pPr>
            <a:r>
              <a:rPr sz="2200" dirty="0">
                <a:latin typeface="Calibri"/>
                <a:cs typeface="Calibri"/>
              </a:rPr>
              <a:t>221</a:t>
            </a:r>
            <a:r>
              <a:rPr sz="2200" spc="-30" dirty="0">
                <a:latin typeface="Calibri"/>
                <a:cs typeface="Calibri"/>
              </a:rPr>
              <a:t> </a:t>
            </a:r>
            <a:r>
              <a:rPr sz="2200" dirty="0">
                <a:latin typeface="Calibri"/>
                <a:cs typeface="Calibri"/>
              </a:rPr>
              <a:t>nodes</a:t>
            </a:r>
            <a:r>
              <a:rPr sz="2200" spc="-30" dirty="0">
                <a:latin typeface="Calibri"/>
                <a:cs typeface="Calibri"/>
              </a:rPr>
              <a:t> </a:t>
            </a:r>
            <a:r>
              <a:rPr sz="2200" dirty="0">
                <a:latin typeface="Calibri"/>
                <a:cs typeface="Calibri"/>
              </a:rPr>
              <a:t>&amp;</a:t>
            </a:r>
            <a:r>
              <a:rPr sz="2200" spc="-40" dirty="0">
                <a:latin typeface="Calibri"/>
                <a:cs typeface="Calibri"/>
              </a:rPr>
              <a:t> </a:t>
            </a:r>
            <a:r>
              <a:rPr sz="2200" dirty="0">
                <a:latin typeface="Calibri"/>
                <a:cs typeface="Calibri"/>
              </a:rPr>
              <a:t>475</a:t>
            </a:r>
            <a:r>
              <a:rPr sz="2200" spc="-40" dirty="0">
                <a:latin typeface="Calibri"/>
                <a:cs typeface="Calibri"/>
              </a:rPr>
              <a:t> </a:t>
            </a:r>
            <a:r>
              <a:rPr sz="2200" dirty="0">
                <a:latin typeface="Calibri"/>
                <a:cs typeface="Calibri"/>
              </a:rPr>
              <a:t>edges</a:t>
            </a:r>
            <a:r>
              <a:rPr sz="2200" spc="-5" dirty="0">
                <a:latin typeface="Calibri"/>
                <a:cs typeface="Calibri"/>
              </a:rPr>
              <a:t> </a:t>
            </a:r>
            <a:r>
              <a:rPr sz="2200" dirty="0">
                <a:latin typeface="Calibri"/>
                <a:cs typeface="Calibri"/>
              </a:rPr>
              <a:t>about</a:t>
            </a:r>
            <a:r>
              <a:rPr sz="2200" spc="-45" dirty="0">
                <a:latin typeface="Calibri"/>
                <a:cs typeface="Calibri"/>
              </a:rPr>
              <a:t> </a:t>
            </a:r>
            <a:r>
              <a:rPr sz="2200" dirty="0">
                <a:latin typeface="Calibri"/>
                <a:cs typeface="Calibri"/>
              </a:rPr>
              <a:t>neuropathic</a:t>
            </a:r>
            <a:r>
              <a:rPr sz="2200" spc="-50" dirty="0">
                <a:latin typeface="Calibri"/>
                <a:cs typeface="Calibri"/>
              </a:rPr>
              <a:t> </a:t>
            </a:r>
            <a:r>
              <a:rPr sz="2200" dirty="0">
                <a:latin typeface="Calibri"/>
                <a:cs typeface="Calibri"/>
              </a:rPr>
              <a:t>pain</a:t>
            </a:r>
            <a:r>
              <a:rPr sz="2200" spc="-55" dirty="0">
                <a:latin typeface="Calibri"/>
                <a:cs typeface="Calibri"/>
              </a:rPr>
              <a:t> </a:t>
            </a:r>
            <a:r>
              <a:rPr sz="2200" dirty="0">
                <a:latin typeface="Calibri"/>
                <a:cs typeface="Calibri"/>
              </a:rPr>
              <a:t>diagnosis</a:t>
            </a:r>
            <a:r>
              <a:rPr sz="2200" spc="-25" dirty="0">
                <a:latin typeface="Calibri"/>
                <a:cs typeface="Calibri"/>
              </a:rPr>
              <a:t> </a:t>
            </a:r>
            <a:r>
              <a:rPr sz="1800" spc="-20" dirty="0">
                <a:latin typeface="Calibri"/>
                <a:cs typeface="Calibri"/>
              </a:rPr>
              <a:t>[Tu</a:t>
            </a:r>
            <a:r>
              <a:rPr sz="1800" spc="-35" dirty="0">
                <a:latin typeface="Calibri"/>
                <a:cs typeface="Calibri"/>
              </a:rPr>
              <a:t> </a:t>
            </a:r>
            <a:r>
              <a:rPr sz="1800" dirty="0">
                <a:latin typeface="Calibri"/>
                <a:cs typeface="Calibri"/>
              </a:rPr>
              <a:t>et</a:t>
            </a:r>
            <a:r>
              <a:rPr sz="1800" spc="-35" dirty="0">
                <a:latin typeface="Calibri"/>
                <a:cs typeface="Calibri"/>
              </a:rPr>
              <a:t> </a:t>
            </a:r>
            <a:r>
              <a:rPr sz="1800" dirty="0">
                <a:latin typeface="Calibri"/>
                <a:cs typeface="Calibri"/>
              </a:rPr>
              <a:t>al.</a:t>
            </a:r>
            <a:r>
              <a:rPr sz="1800" spc="-35" dirty="0">
                <a:latin typeface="Calibri"/>
                <a:cs typeface="Calibri"/>
              </a:rPr>
              <a:t> </a:t>
            </a:r>
            <a:r>
              <a:rPr sz="1800" dirty="0">
                <a:latin typeface="Calibri"/>
                <a:cs typeface="Calibri"/>
              </a:rPr>
              <a:t>2019].</a:t>
            </a:r>
            <a:r>
              <a:rPr sz="1800" spc="70" dirty="0">
                <a:latin typeface="Calibri"/>
                <a:cs typeface="Calibri"/>
              </a:rPr>
              <a:t> </a:t>
            </a:r>
            <a:r>
              <a:rPr sz="2200" dirty="0">
                <a:latin typeface="Calibri"/>
                <a:cs typeface="Calibri"/>
              </a:rPr>
              <a:t>Use</a:t>
            </a:r>
            <a:r>
              <a:rPr sz="2200" spc="-40" dirty="0">
                <a:latin typeface="Calibri"/>
                <a:cs typeface="Calibri"/>
              </a:rPr>
              <a:t> </a:t>
            </a:r>
            <a:r>
              <a:rPr sz="2200" dirty="0">
                <a:latin typeface="Calibri"/>
                <a:cs typeface="Calibri"/>
              </a:rPr>
              <a:t>all</a:t>
            </a:r>
            <a:r>
              <a:rPr sz="2200" spc="-35" dirty="0">
                <a:latin typeface="Calibri"/>
                <a:cs typeface="Calibri"/>
              </a:rPr>
              <a:t> </a:t>
            </a:r>
            <a:r>
              <a:rPr sz="2200" dirty="0">
                <a:latin typeface="Calibri"/>
                <a:cs typeface="Calibri"/>
              </a:rPr>
              <a:t>edges</a:t>
            </a:r>
            <a:r>
              <a:rPr sz="2200" spc="-5" dirty="0">
                <a:latin typeface="Calibri"/>
                <a:cs typeface="Calibri"/>
              </a:rPr>
              <a:t> </a:t>
            </a:r>
            <a:r>
              <a:rPr sz="2200" dirty="0">
                <a:latin typeface="Calibri"/>
                <a:cs typeface="Calibri"/>
              </a:rPr>
              <a:t>as</a:t>
            </a:r>
            <a:r>
              <a:rPr sz="2200" spc="-30" dirty="0">
                <a:latin typeface="Calibri"/>
                <a:cs typeface="Calibri"/>
              </a:rPr>
              <a:t> </a:t>
            </a:r>
            <a:r>
              <a:rPr sz="2200" spc="-10" dirty="0">
                <a:latin typeface="Calibri"/>
                <a:cs typeface="Calibri"/>
              </a:rPr>
              <a:t>pairs.</a:t>
            </a:r>
            <a:endParaRPr sz="22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31730" cy="697230"/>
          </a:xfrm>
          <a:prstGeom prst="rect">
            <a:avLst/>
          </a:prstGeom>
        </p:spPr>
        <p:txBody>
          <a:bodyPr vert="horz" wrap="square" lIns="0" tIns="13335" rIns="0" bIns="0" rtlCol="0">
            <a:spAutoFit/>
          </a:bodyPr>
          <a:lstStyle/>
          <a:p>
            <a:pPr marL="12700">
              <a:lnSpc>
                <a:spcPct val="100000"/>
              </a:lnSpc>
              <a:spcBef>
                <a:spcPts val="105"/>
              </a:spcBef>
            </a:pPr>
            <a:r>
              <a:rPr spc="-35" dirty="0">
                <a:solidFill>
                  <a:srgbClr val="000000"/>
                </a:solidFill>
              </a:rPr>
              <a:t>Construct</a:t>
            </a:r>
            <a:r>
              <a:rPr spc="-165" dirty="0">
                <a:solidFill>
                  <a:srgbClr val="000000"/>
                </a:solidFill>
              </a:rPr>
              <a:t> </a:t>
            </a:r>
            <a:r>
              <a:rPr spc="-50" dirty="0">
                <a:solidFill>
                  <a:srgbClr val="000000"/>
                </a:solidFill>
              </a:rPr>
              <a:t>Validity:</a:t>
            </a:r>
            <a:r>
              <a:rPr spc="-155" dirty="0">
                <a:solidFill>
                  <a:srgbClr val="000000"/>
                </a:solidFill>
              </a:rPr>
              <a:t> </a:t>
            </a:r>
            <a:r>
              <a:rPr dirty="0">
                <a:solidFill>
                  <a:srgbClr val="000000"/>
                </a:solidFill>
              </a:rPr>
              <a:t>Is</a:t>
            </a:r>
            <a:r>
              <a:rPr spc="-145" dirty="0">
                <a:solidFill>
                  <a:srgbClr val="000000"/>
                </a:solidFill>
              </a:rPr>
              <a:t> </a:t>
            </a:r>
            <a:r>
              <a:rPr spc="-30" dirty="0">
                <a:solidFill>
                  <a:srgbClr val="000000"/>
                </a:solidFill>
              </a:rPr>
              <a:t>Benchmark</a:t>
            </a:r>
            <a:r>
              <a:rPr spc="-175" dirty="0">
                <a:solidFill>
                  <a:srgbClr val="000000"/>
                </a:solidFill>
              </a:rPr>
              <a:t> </a:t>
            </a:r>
            <a:r>
              <a:rPr spc="-10" dirty="0">
                <a:solidFill>
                  <a:srgbClr val="000000"/>
                </a:solidFill>
              </a:rPr>
              <a:t>Memorized?</a:t>
            </a:r>
          </a:p>
        </p:txBody>
      </p:sp>
      <p:grpSp>
        <p:nvGrpSpPr>
          <p:cNvPr id="3" name="object 3"/>
          <p:cNvGrpSpPr/>
          <p:nvPr/>
        </p:nvGrpSpPr>
        <p:grpSpPr>
          <a:xfrm>
            <a:off x="151393" y="1922171"/>
            <a:ext cx="542925" cy="417830"/>
            <a:chOff x="151393" y="1922171"/>
            <a:chExt cx="542925" cy="417830"/>
          </a:xfrm>
        </p:grpSpPr>
        <p:pic>
          <p:nvPicPr>
            <p:cNvPr id="4" name="object 4"/>
            <p:cNvPicPr/>
            <p:nvPr/>
          </p:nvPicPr>
          <p:blipFill>
            <a:blip r:embed="rId2" cstate="print"/>
            <a:stretch>
              <a:fillRect/>
            </a:stretch>
          </p:blipFill>
          <p:spPr>
            <a:xfrm>
              <a:off x="473895" y="1962826"/>
              <a:ext cx="220081" cy="229201"/>
            </a:xfrm>
            <a:prstGeom prst="rect">
              <a:avLst/>
            </a:prstGeom>
          </p:spPr>
        </p:pic>
        <p:pic>
          <p:nvPicPr>
            <p:cNvPr id="5" name="object 5"/>
            <p:cNvPicPr/>
            <p:nvPr/>
          </p:nvPicPr>
          <p:blipFill>
            <a:blip r:embed="rId3" cstate="print"/>
            <a:stretch>
              <a:fillRect/>
            </a:stretch>
          </p:blipFill>
          <p:spPr>
            <a:xfrm>
              <a:off x="176692" y="1948284"/>
              <a:ext cx="238832" cy="316792"/>
            </a:xfrm>
            <a:prstGeom prst="rect">
              <a:avLst/>
            </a:prstGeom>
          </p:spPr>
        </p:pic>
        <p:sp>
          <p:nvSpPr>
            <p:cNvPr id="6" name="object 6"/>
            <p:cNvSpPr/>
            <p:nvPr/>
          </p:nvSpPr>
          <p:spPr>
            <a:xfrm>
              <a:off x="151393" y="2290015"/>
              <a:ext cx="262255" cy="50165"/>
            </a:xfrm>
            <a:custGeom>
              <a:avLst/>
              <a:gdLst/>
              <a:ahLst/>
              <a:cxnLst/>
              <a:rect l="l" t="t" r="r" b="b"/>
              <a:pathLst>
                <a:path w="262255" h="50164">
                  <a:moveTo>
                    <a:pt x="236786" y="0"/>
                  </a:moveTo>
                  <a:lnTo>
                    <a:pt x="24924" y="0"/>
                  </a:lnTo>
                  <a:lnTo>
                    <a:pt x="0" y="24938"/>
                  </a:lnTo>
                  <a:lnTo>
                    <a:pt x="0" y="49877"/>
                  </a:lnTo>
                  <a:lnTo>
                    <a:pt x="261711" y="49877"/>
                  </a:lnTo>
                  <a:lnTo>
                    <a:pt x="261711" y="24938"/>
                  </a:lnTo>
                  <a:lnTo>
                    <a:pt x="259752" y="15231"/>
                  </a:lnTo>
                  <a:lnTo>
                    <a:pt x="254410" y="7304"/>
                  </a:lnTo>
                  <a:lnTo>
                    <a:pt x="246488" y="1959"/>
                  </a:lnTo>
                  <a:lnTo>
                    <a:pt x="236786" y="0"/>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406873" y="1922171"/>
              <a:ext cx="74774" cy="74815"/>
            </a:xfrm>
            <a:prstGeom prst="rect">
              <a:avLst/>
            </a:prstGeom>
          </p:spPr>
        </p:pic>
      </p:grpSp>
      <p:sp>
        <p:nvSpPr>
          <p:cNvPr id="8" name="object 8"/>
          <p:cNvSpPr txBox="1"/>
          <p:nvPr/>
        </p:nvSpPr>
        <p:spPr>
          <a:xfrm>
            <a:off x="838200" y="1984248"/>
            <a:ext cx="5120640" cy="1763395"/>
          </a:xfrm>
          <a:prstGeom prst="rect">
            <a:avLst/>
          </a:prstGeom>
          <a:solidFill>
            <a:srgbClr val="D0CECE"/>
          </a:solidFill>
          <a:ln w="12700">
            <a:solidFill>
              <a:srgbClr val="172C51"/>
            </a:solidFill>
          </a:ln>
        </p:spPr>
        <p:txBody>
          <a:bodyPr vert="horz" wrap="square" lIns="0" tIns="43180" rIns="0" bIns="0" rtlCol="0">
            <a:spAutoFit/>
          </a:bodyPr>
          <a:lstStyle/>
          <a:p>
            <a:pPr marL="91440" marR="100330">
              <a:lnSpc>
                <a:spcPct val="100200"/>
              </a:lnSpc>
              <a:spcBef>
                <a:spcPts val="340"/>
              </a:spcBef>
            </a:pPr>
            <a:r>
              <a:rPr sz="1800" spc="-40" dirty="0">
                <a:latin typeface="Calibri"/>
                <a:cs typeface="Calibri"/>
              </a:rPr>
              <a:t>You</a:t>
            </a:r>
            <a:r>
              <a:rPr sz="1800" spc="-50" dirty="0">
                <a:latin typeface="Calibri"/>
                <a:cs typeface="Calibri"/>
              </a:rPr>
              <a:t> </a:t>
            </a:r>
            <a:r>
              <a:rPr sz="1800" dirty="0">
                <a:latin typeface="Calibri"/>
                <a:cs typeface="Calibri"/>
              </a:rPr>
              <a:t>are</a:t>
            </a:r>
            <a:r>
              <a:rPr sz="1800" spc="-30" dirty="0">
                <a:latin typeface="Calibri"/>
                <a:cs typeface="Calibri"/>
              </a:rPr>
              <a:t> </a:t>
            </a:r>
            <a:r>
              <a:rPr sz="1800" dirty="0">
                <a:latin typeface="Calibri"/>
                <a:cs typeface="Calibri"/>
              </a:rPr>
              <a:t>an</a:t>
            </a:r>
            <a:r>
              <a:rPr sz="1800" spc="-40" dirty="0">
                <a:latin typeface="Calibri"/>
                <a:cs typeface="Calibri"/>
              </a:rPr>
              <a:t> </a:t>
            </a:r>
            <a:r>
              <a:rPr sz="1800" dirty="0">
                <a:latin typeface="Calibri"/>
                <a:cs typeface="Calibri"/>
              </a:rPr>
              <a:t>AI</a:t>
            </a:r>
            <a:r>
              <a:rPr sz="1800" spc="-45" dirty="0">
                <a:latin typeface="Calibri"/>
                <a:cs typeface="Calibri"/>
              </a:rPr>
              <a:t> </a:t>
            </a:r>
            <a:r>
              <a:rPr sz="1800" spc="-10" dirty="0">
                <a:latin typeface="Calibri"/>
                <a:cs typeface="Calibri"/>
              </a:rPr>
              <a:t>assistant</a:t>
            </a:r>
            <a:r>
              <a:rPr sz="1800" spc="-70" dirty="0">
                <a:latin typeface="Calibri"/>
                <a:cs typeface="Calibri"/>
              </a:rPr>
              <a:t> </a:t>
            </a:r>
            <a:r>
              <a:rPr sz="1800" dirty="0">
                <a:latin typeface="Calibri"/>
                <a:cs typeface="Calibri"/>
              </a:rPr>
              <a:t>that</a:t>
            </a:r>
            <a:r>
              <a:rPr sz="1800" spc="-45" dirty="0">
                <a:latin typeface="Calibri"/>
                <a:cs typeface="Calibri"/>
              </a:rPr>
              <a:t> </a:t>
            </a:r>
            <a:r>
              <a:rPr sz="1800" dirty="0">
                <a:latin typeface="Calibri"/>
                <a:cs typeface="Calibri"/>
              </a:rPr>
              <a:t>has</a:t>
            </a:r>
            <a:r>
              <a:rPr sz="1800" spc="-40" dirty="0">
                <a:latin typeface="Calibri"/>
                <a:cs typeface="Calibri"/>
              </a:rPr>
              <a:t> </a:t>
            </a:r>
            <a:r>
              <a:rPr sz="1800" dirty="0">
                <a:latin typeface="Calibri"/>
                <a:cs typeface="Calibri"/>
              </a:rPr>
              <a:t>read</a:t>
            </a:r>
            <a:r>
              <a:rPr sz="1800" spc="-25" dirty="0">
                <a:latin typeface="Calibri"/>
                <a:cs typeface="Calibri"/>
              </a:rPr>
              <a:t> </a:t>
            </a:r>
            <a:r>
              <a:rPr sz="1800" dirty="0">
                <a:latin typeface="Calibri"/>
                <a:cs typeface="Calibri"/>
              </a:rPr>
              <a:t>many</a:t>
            </a:r>
            <a:r>
              <a:rPr sz="1800" spc="-45" dirty="0">
                <a:latin typeface="Calibri"/>
                <a:cs typeface="Calibri"/>
              </a:rPr>
              <a:t> </a:t>
            </a:r>
            <a:r>
              <a:rPr sz="1800" dirty="0">
                <a:latin typeface="Calibri"/>
                <a:cs typeface="Calibri"/>
              </a:rPr>
              <a:t>sources</a:t>
            </a:r>
            <a:r>
              <a:rPr sz="1800" spc="-40" dirty="0">
                <a:latin typeface="Calibri"/>
                <a:cs typeface="Calibri"/>
              </a:rPr>
              <a:t> </a:t>
            </a:r>
            <a:r>
              <a:rPr sz="1800" spc="-25" dirty="0">
                <a:latin typeface="Calibri"/>
                <a:cs typeface="Calibri"/>
              </a:rPr>
              <a:t>of </a:t>
            </a:r>
            <a:r>
              <a:rPr sz="1800" dirty="0">
                <a:latin typeface="Calibri"/>
                <a:cs typeface="Calibri"/>
              </a:rPr>
              <a:t>text</a:t>
            </a:r>
            <a:r>
              <a:rPr sz="1800" spc="-40" dirty="0">
                <a:latin typeface="Calibri"/>
                <a:cs typeface="Calibri"/>
              </a:rPr>
              <a:t> </a:t>
            </a:r>
            <a:r>
              <a:rPr sz="1800" dirty="0">
                <a:latin typeface="Calibri"/>
                <a:cs typeface="Calibri"/>
              </a:rPr>
              <a:t>from</a:t>
            </a:r>
            <a:r>
              <a:rPr sz="1800" spc="-50"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internet.</a:t>
            </a:r>
            <a:r>
              <a:rPr sz="1800" spc="-35" dirty="0">
                <a:latin typeface="Calibri"/>
                <a:cs typeface="Calibri"/>
              </a:rPr>
              <a:t> </a:t>
            </a:r>
            <a:r>
              <a:rPr sz="1800" dirty="0">
                <a:latin typeface="Calibri"/>
                <a:cs typeface="Calibri"/>
              </a:rPr>
              <a:t>I</a:t>
            </a:r>
            <a:r>
              <a:rPr sz="1800" spc="-45" dirty="0">
                <a:latin typeface="Calibri"/>
                <a:cs typeface="Calibri"/>
              </a:rPr>
              <a:t> </a:t>
            </a:r>
            <a:r>
              <a:rPr sz="1800" dirty="0">
                <a:latin typeface="Calibri"/>
                <a:cs typeface="Calibri"/>
              </a:rPr>
              <a:t>am</a:t>
            </a:r>
            <a:r>
              <a:rPr sz="1800" spc="-35" dirty="0">
                <a:latin typeface="Calibri"/>
                <a:cs typeface="Calibri"/>
              </a:rPr>
              <a:t> </a:t>
            </a:r>
            <a:r>
              <a:rPr sz="1800" dirty="0">
                <a:latin typeface="Calibri"/>
                <a:cs typeface="Calibri"/>
              </a:rPr>
              <a:t>looking</a:t>
            </a:r>
            <a:r>
              <a:rPr sz="1800" spc="-30" dirty="0">
                <a:latin typeface="Calibri"/>
                <a:cs typeface="Calibri"/>
              </a:rPr>
              <a:t> </a:t>
            </a:r>
            <a:r>
              <a:rPr sz="1800" dirty="0">
                <a:latin typeface="Calibri"/>
                <a:cs typeface="Calibri"/>
              </a:rPr>
              <a:t>at</a:t>
            </a:r>
            <a:r>
              <a:rPr sz="1800" spc="-45" dirty="0">
                <a:latin typeface="Calibri"/>
                <a:cs typeface="Calibri"/>
              </a:rPr>
              <a:t> </a:t>
            </a:r>
            <a:r>
              <a:rPr sz="1800" dirty="0">
                <a:latin typeface="Calibri"/>
                <a:cs typeface="Calibri"/>
              </a:rPr>
              <a:t>text</a:t>
            </a:r>
            <a:r>
              <a:rPr sz="1800" spc="-50" dirty="0">
                <a:latin typeface="Calibri"/>
                <a:cs typeface="Calibri"/>
              </a:rPr>
              <a:t> </a:t>
            </a:r>
            <a:r>
              <a:rPr sz="1800" dirty="0">
                <a:latin typeface="Calibri"/>
                <a:cs typeface="Calibri"/>
              </a:rPr>
              <a:t>from</a:t>
            </a:r>
            <a:r>
              <a:rPr sz="1800" spc="-40" dirty="0">
                <a:latin typeface="Calibri"/>
                <a:cs typeface="Calibri"/>
              </a:rPr>
              <a:t> </a:t>
            </a:r>
            <a:r>
              <a:rPr sz="1800" spc="-25" dirty="0">
                <a:latin typeface="Calibri"/>
                <a:cs typeface="Calibri"/>
              </a:rPr>
              <a:t>the </a:t>
            </a:r>
            <a:r>
              <a:rPr sz="1800" dirty="0">
                <a:latin typeface="Calibri"/>
                <a:cs typeface="Calibri"/>
              </a:rPr>
              <a:t>dataset,</a:t>
            </a:r>
            <a:r>
              <a:rPr sz="1800" spc="-50" dirty="0">
                <a:latin typeface="Calibri"/>
                <a:cs typeface="Calibri"/>
              </a:rPr>
              <a:t> </a:t>
            </a:r>
            <a:r>
              <a:rPr sz="1800" dirty="0">
                <a:latin typeface="Calibri"/>
                <a:cs typeface="Calibri"/>
              </a:rPr>
              <a:t>published</a:t>
            </a:r>
            <a:r>
              <a:rPr sz="1800" spc="-25" dirty="0">
                <a:latin typeface="Calibri"/>
                <a:cs typeface="Calibri"/>
              </a:rPr>
              <a:t> </a:t>
            </a:r>
            <a:r>
              <a:rPr sz="1800" dirty="0">
                <a:latin typeface="Calibri"/>
                <a:cs typeface="Calibri"/>
              </a:rPr>
              <a:t>by</a:t>
            </a:r>
            <a:r>
              <a:rPr sz="1800" spc="-30" dirty="0">
                <a:latin typeface="Calibri"/>
                <a:cs typeface="Calibri"/>
              </a:rPr>
              <a:t> </a:t>
            </a:r>
            <a:r>
              <a:rPr sz="1800" dirty="0">
                <a:latin typeface="Calibri"/>
                <a:cs typeface="Calibri"/>
              </a:rPr>
              <a:t>as</a:t>
            </a:r>
            <a:r>
              <a:rPr sz="1800" spc="-40" dirty="0">
                <a:latin typeface="Calibri"/>
                <a:cs typeface="Calibri"/>
              </a:rPr>
              <a:t> </a:t>
            </a:r>
            <a:r>
              <a:rPr sz="1800" dirty="0">
                <a:latin typeface="Calibri"/>
                <a:cs typeface="Calibri"/>
              </a:rPr>
              <a:t>.</a:t>
            </a:r>
            <a:r>
              <a:rPr sz="1800" spc="-50" dirty="0">
                <a:latin typeface="Calibri"/>
                <a:cs typeface="Calibri"/>
              </a:rPr>
              <a:t> </a:t>
            </a:r>
            <a:r>
              <a:rPr sz="1800" dirty="0">
                <a:latin typeface="Calibri"/>
                <a:cs typeface="Calibri"/>
              </a:rPr>
              <a:t>Here</a:t>
            </a:r>
            <a:r>
              <a:rPr sz="1800" spc="-15" dirty="0">
                <a:latin typeface="Calibri"/>
                <a:cs typeface="Calibri"/>
              </a:rPr>
              <a:t> </a:t>
            </a:r>
            <a:r>
              <a:rPr sz="1800" dirty="0">
                <a:latin typeface="Calibri"/>
                <a:cs typeface="Calibri"/>
              </a:rPr>
              <a:t>is</a:t>
            </a:r>
            <a:r>
              <a:rPr sz="1800" spc="-4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README</a:t>
            </a:r>
            <a:r>
              <a:rPr sz="1800" spc="-40" dirty="0">
                <a:latin typeface="Calibri"/>
                <a:cs typeface="Calibri"/>
              </a:rPr>
              <a:t> </a:t>
            </a:r>
            <a:r>
              <a:rPr sz="1800" spc="-25" dirty="0">
                <a:latin typeface="Calibri"/>
                <a:cs typeface="Calibri"/>
              </a:rPr>
              <a:t>for</a:t>
            </a:r>
            <a:r>
              <a:rPr sz="1800" spc="500"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dataset:</a:t>
            </a:r>
            <a:r>
              <a:rPr sz="1800" spc="-45" dirty="0">
                <a:latin typeface="Calibri"/>
                <a:cs typeface="Calibri"/>
              </a:rPr>
              <a:t> </a:t>
            </a:r>
            <a:r>
              <a:rPr sz="1800" dirty="0">
                <a:latin typeface="Calibri"/>
                <a:cs typeface="Calibri"/>
              </a:rPr>
              <a:t>I</a:t>
            </a:r>
            <a:r>
              <a:rPr sz="1800" spc="-40" dirty="0">
                <a:latin typeface="Calibri"/>
                <a:cs typeface="Calibri"/>
              </a:rPr>
              <a:t> </a:t>
            </a:r>
            <a:r>
              <a:rPr sz="1800" dirty="0">
                <a:latin typeface="Calibri"/>
                <a:cs typeface="Calibri"/>
              </a:rPr>
              <a:t>am</a:t>
            </a:r>
            <a:r>
              <a:rPr sz="1800" spc="-40" dirty="0">
                <a:latin typeface="Calibri"/>
                <a:cs typeface="Calibri"/>
              </a:rPr>
              <a:t> </a:t>
            </a:r>
            <a:r>
              <a:rPr sz="1800" dirty="0">
                <a:latin typeface="Calibri"/>
                <a:cs typeface="Calibri"/>
              </a:rPr>
              <a:t>going</a:t>
            </a:r>
            <a:r>
              <a:rPr sz="1800" spc="-35" dirty="0">
                <a:latin typeface="Calibri"/>
                <a:cs typeface="Calibri"/>
              </a:rPr>
              <a:t> </a:t>
            </a:r>
            <a:r>
              <a:rPr sz="1800" dirty="0">
                <a:latin typeface="Calibri"/>
                <a:cs typeface="Calibri"/>
              </a:rPr>
              <a:t>to</a:t>
            </a:r>
            <a:r>
              <a:rPr sz="1800" spc="-30" dirty="0">
                <a:latin typeface="Calibri"/>
                <a:cs typeface="Calibri"/>
              </a:rPr>
              <a:t> </a:t>
            </a:r>
            <a:r>
              <a:rPr sz="1800" dirty="0">
                <a:latin typeface="Calibri"/>
                <a:cs typeface="Calibri"/>
              </a:rPr>
              <a:t>list</a:t>
            </a:r>
            <a:r>
              <a:rPr sz="1800" spc="-45" dirty="0">
                <a:latin typeface="Calibri"/>
                <a:cs typeface="Calibri"/>
              </a:rPr>
              <a:t> </a:t>
            </a:r>
            <a:r>
              <a:rPr sz="1800" dirty="0">
                <a:latin typeface="Calibri"/>
                <a:cs typeface="Calibri"/>
              </a:rPr>
              <a:t>some</a:t>
            </a:r>
            <a:r>
              <a:rPr sz="1800" spc="-35" dirty="0">
                <a:latin typeface="Calibri"/>
                <a:cs typeface="Calibri"/>
              </a:rPr>
              <a:t> </a:t>
            </a:r>
            <a:r>
              <a:rPr sz="1800" dirty="0">
                <a:latin typeface="Calibri"/>
                <a:cs typeface="Calibri"/>
              </a:rPr>
              <a:t>sample</a:t>
            </a:r>
            <a:r>
              <a:rPr sz="1800" spc="-45" dirty="0">
                <a:latin typeface="Calibri"/>
                <a:cs typeface="Calibri"/>
              </a:rPr>
              <a:t> </a:t>
            </a:r>
            <a:r>
              <a:rPr sz="1800" dirty="0">
                <a:latin typeface="Calibri"/>
                <a:cs typeface="Calibri"/>
              </a:rPr>
              <a:t>rows</a:t>
            </a:r>
            <a:r>
              <a:rPr sz="1800" spc="-40" dirty="0">
                <a:latin typeface="Calibri"/>
                <a:cs typeface="Calibri"/>
              </a:rPr>
              <a:t> </a:t>
            </a:r>
            <a:r>
              <a:rPr sz="1800" spc="-25" dirty="0">
                <a:latin typeface="Calibri"/>
                <a:cs typeface="Calibri"/>
              </a:rPr>
              <a:t>of </a:t>
            </a:r>
            <a:r>
              <a:rPr sz="1800" dirty="0">
                <a:latin typeface="Calibri"/>
                <a:cs typeface="Calibri"/>
              </a:rPr>
              <a:t>data,</a:t>
            </a:r>
            <a:r>
              <a:rPr sz="1800" spc="-40" dirty="0">
                <a:latin typeface="Calibri"/>
                <a:cs typeface="Calibri"/>
              </a:rPr>
              <a:t> </a:t>
            </a:r>
            <a:r>
              <a:rPr sz="1800" dirty="0">
                <a:latin typeface="Calibri"/>
                <a:cs typeface="Calibri"/>
              </a:rPr>
              <a:t>and</a:t>
            </a:r>
            <a:r>
              <a:rPr sz="1800" spc="-45" dirty="0">
                <a:latin typeface="Calibri"/>
                <a:cs typeface="Calibri"/>
              </a:rPr>
              <a:t> </a:t>
            </a:r>
            <a:r>
              <a:rPr sz="1800" dirty="0">
                <a:latin typeface="Calibri"/>
                <a:cs typeface="Calibri"/>
              </a:rPr>
              <a:t>I</a:t>
            </a:r>
            <a:r>
              <a:rPr sz="1800" spc="-35" dirty="0">
                <a:latin typeface="Calibri"/>
                <a:cs typeface="Calibri"/>
              </a:rPr>
              <a:t> </a:t>
            </a:r>
            <a:r>
              <a:rPr sz="1800" dirty="0">
                <a:latin typeface="Calibri"/>
                <a:cs typeface="Calibri"/>
              </a:rPr>
              <a:t>want</a:t>
            </a:r>
            <a:r>
              <a:rPr sz="1800" spc="-35" dirty="0">
                <a:latin typeface="Calibri"/>
                <a:cs typeface="Calibri"/>
              </a:rPr>
              <a:t> </a:t>
            </a:r>
            <a:r>
              <a:rPr sz="1800" dirty="0">
                <a:latin typeface="Calibri"/>
                <a:cs typeface="Calibri"/>
              </a:rPr>
              <a:t>you</a:t>
            </a:r>
            <a:r>
              <a:rPr sz="1800" spc="-45"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complete</a:t>
            </a:r>
            <a:r>
              <a:rPr sz="1800" spc="-15" dirty="0">
                <a:latin typeface="Calibri"/>
                <a:cs typeface="Calibri"/>
              </a:rPr>
              <a:t> </a:t>
            </a:r>
            <a:r>
              <a:rPr sz="1800" dirty="0">
                <a:latin typeface="Calibri"/>
                <a:cs typeface="Calibri"/>
              </a:rPr>
              <a:t>each</a:t>
            </a:r>
            <a:r>
              <a:rPr sz="1800" spc="-35" dirty="0">
                <a:latin typeface="Calibri"/>
                <a:cs typeface="Calibri"/>
              </a:rPr>
              <a:t> </a:t>
            </a:r>
            <a:r>
              <a:rPr sz="1800" dirty="0">
                <a:latin typeface="Calibri"/>
                <a:cs typeface="Calibri"/>
              </a:rPr>
              <a:t>row</a:t>
            </a:r>
            <a:r>
              <a:rPr sz="1800" spc="-40" dirty="0">
                <a:latin typeface="Calibri"/>
                <a:cs typeface="Calibri"/>
              </a:rPr>
              <a:t> </a:t>
            </a:r>
            <a:r>
              <a:rPr sz="1800" dirty="0">
                <a:latin typeface="Calibri"/>
                <a:cs typeface="Calibri"/>
              </a:rPr>
              <a:t>as</a:t>
            </a:r>
            <a:r>
              <a:rPr sz="1800" spc="-40" dirty="0">
                <a:latin typeface="Calibri"/>
                <a:cs typeface="Calibri"/>
              </a:rPr>
              <a:t> </a:t>
            </a:r>
            <a:r>
              <a:rPr sz="1800" dirty="0">
                <a:latin typeface="Calibri"/>
                <a:cs typeface="Calibri"/>
              </a:rPr>
              <a:t>best</a:t>
            </a:r>
            <a:r>
              <a:rPr sz="1800" spc="-40" dirty="0">
                <a:latin typeface="Calibri"/>
                <a:cs typeface="Calibri"/>
              </a:rPr>
              <a:t> </a:t>
            </a:r>
            <a:r>
              <a:rPr sz="1800" spc="-25" dirty="0">
                <a:latin typeface="Calibri"/>
                <a:cs typeface="Calibri"/>
              </a:rPr>
              <a:t>as </a:t>
            </a:r>
            <a:r>
              <a:rPr sz="1800" dirty="0">
                <a:latin typeface="Calibri"/>
                <a:cs typeface="Calibri"/>
              </a:rPr>
              <a:t>possible.</a:t>
            </a:r>
            <a:r>
              <a:rPr sz="1800" spc="-45" dirty="0">
                <a:latin typeface="Calibri"/>
                <a:cs typeface="Calibri"/>
              </a:rPr>
              <a:t> </a:t>
            </a:r>
            <a:r>
              <a:rPr sz="1800" dirty="0">
                <a:latin typeface="Calibri"/>
                <a:cs typeface="Calibri"/>
              </a:rPr>
              <a:t>I</a:t>
            </a:r>
            <a:r>
              <a:rPr sz="1800" spc="-40" dirty="0">
                <a:latin typeface="Calibri"/>
                <a:cs typeface="Calibri"/>
              </a:rPr>
              <a:t> </a:t>
            </a:r>
            <a:r>
              <a:rPr sz="1800" dirty="0">
                <a:latin typeface="Calibri"/>
                <a:cs typeface="Calibri"/>
              </a:rPr>
              <a:t>am</a:t>
            </a:r>
            <a:r>
              <a:rPr sz="1800" spc="-40" dirty="0">
                <a:latin typeface="Calibri"/>
                <a:cs typeface="Calibri"/>
              </a:rPr>
              <a:t> </a:t>
            </a:r>
            <a:r>
              <a:rPr sz="1800" dirty="0">
                <a:latin typeface="Calibri"/>
                <a:cs typeface="Calibri"/>
              </a:rPr>
              <a:t>testing</a:t>
            </a:r>
            <a:r>
              <a:rPr sz="1800" spc="-30" dirty="0">
                <a:latin typeface="Calibri"/>
                <a:cs typeface="Calibri"/>
              </a:rPr>
              <a:t> </a:t>
            </a:r>
            <a:r>
              <a:rPr sz="1800" dirty="0">
                <a:latin typeface="Calibri"/>
                <a:cs typeface="Calibri"/>
              </a:rPr>
              <a:t>your</a:t>
            </a:r>
            <a:r>
              <a:rPr sz="1800" spc="-40" dirty="0">
                <a:latin typeface="Calibri"/>
                <a:cs typeface="Calibri"/>
              </a:rPr>
              <a:t> </a:t>
            </a:r>
            <a:r>
              <a:rPr sz="1800" spc="-10" dirty="0">
                <a:latin typeface="Calibri"/>
                <a:cs typeface="Calibri"/>
              </a:rPr>
              <a:t>memory.</a:t>
            </a:r>
            <a:endParaRPr sz="1800">
              <a:latin typeface="Calibri"/>
              <a:cs typeface="Calibri"/>
            </a:endParaRPr>
          </a:p>
        </p:txBody>
      </p:sp>
      <p:sp>
        <p:nvSpPr>
          <p:cNvPr id="9" name="object 9"/>
          <p:cNvSpPr txBox="1"/>
          <p:nvPr/>
        </p:nvSpPr>
        <p:spPr>
          <a:xfrm>
            <a:off x="832103" y="3986784"/>
            <a:ext cx="5126990" cy="1049020"/>
          </a:xfrm>
          <a:prstGeom prst="rect">
            <a:avLst/>
          </a:prstGeom>
          <a:solidFill>
            <a:srgbClr val="D0CECE"/>
          </a:solidFill>
          <a:ln w="12700">
            <a:solidFill>
              <a:srgbClr val="172C51"/>
            </a:solidFill>
          </a:ln>
        </p:spPr>
        <p:txBody>
          <a:bodyPr vert="horz" wrap="square" lIns="0" tIns="113030" rIns="0" bIns="0" rtlCol="0">
            <a:spAutoFit/>
          </a:bodyPr>
          <a:lstStyle/>
          <a:p>
            <a:pPr>
              <a:lnSpc>
                <a:spcPct val="100000"/>
              </a:lnSpc>
              <a:spcBef>
                <a:spcPts val="890"/>
              </a:spcBef>
            </a:pPr>
            <a:endParaRPr sz="1800">
              <a:latin typeface="Times New Roman"/>
              <a:cs typeface="Times New Roman"/>
            </a:endParaRPr>
          </a:p>
          <a:p>
            <a:pPr marL="91440">
              <a:lnSpc>
                <a:spcPct val="100000"/>
              </a:lnSpc>
            </a:pPr>
            <a:r>
              <a:rPr sz="1800" dirty="0">
                <a:latin typeface="Calibri"/>
                <a:cs typeface="Calibri"/>
              </a:rPr>
              <a:t>pair0005</a:t>
            </a:r>
            <a:r>
              <a:rPr sz="1800" spc="-70" dirty="0">
                <a:latin typeface="Calibri"/>
                <a:cs typeface="Calibri"/>
              </a:rPr>
              <a:t> </a:t>
            </a:r>
            <a:r>
              <a:rPr sz="1800" spc="-25" dirty="0">
                <a:latin typeface="Calibri"/>
                <a:cs typeface="Calibri"/>
              </a:rPr>
              <a:t>Age</a:t>
            </a:r>
            <a:endParaRPr sz="1800">
              <a:latin typeface="Calibri"/>
              <a:cs typeface="Calibri"/>
            </a:endParaRPr>
          </a:p>
        </p:txBody>
      </p:sp>
      <p:sp>
        <p:nvSpPr>
          <p:cNvPr id="10" name="object 10"/>
          <p:cNvSpPr txBox="1"/>
          <p:nvPr/>
        </p:nvSpPr>
        <p:spPr>
          <a:xfrm>
            <a:off x="25704" y="2424176"/>
            <a:ext cx="7607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SYSTEM</a:t>
            </a:r>
            <a:endParaRPr sz="1800">
              <a:latin typeface="Calibri"/>
              <a:cs typeface="Calibri"/>
            </a:endParaRPr>
          </a:p>
        </p:txBody>
      </p:sp>
      <p:sp>
        <p:nvSpPr>
          <p:cNvPr id="11" name="object 11"/>
          <p:cNvSpPr/>
          <p:nvPr/>
        </p:nvSpPr>
        <p:spPr>
          <a:xfrm>
            <a:off x="165519" y="4097782"/>
            <a:ext cx="439420" cy="571500"/>
          </a:xfrm>
          <a:custGeom>
            <a:avLst/>
            <a:gdLst/>
            <a:ahLst/>
            <a:cxnLst/>
            <a:rect l="l" t="t" r="r" b="b"/>
            <a:pathLst>
              <a:path w="439420" h="571500">
                <a:moveTo>
                  <a:pt x="415747" y="545769"/>
                </a:moveTo>
                <a:lnTo>
                  <a:pt x="364693" y="545769"/>
                </a:lnTo>
                <a:lnTo>
                  <a:pt x="364693" y="503428"/>
                </a:lnTo>
                <a:lnTo>
                  <a:pt x="364693" y="499402"/>
                </a:lnTo>
                <a:lnTo>
                  <a:pt x="364693" y="424116"/>
                </a:lnTo>
                <a:lnTo>
                  <a:pt x="364693" y="422097"/>
                </a:lnTo>
                <a:lnTo>
                  <a:pt x="364693" y="368998"/>
                </a:lnTo>
                <a:lnTo>
                  <a:pt x="357314" y="361607"/>
                </a:lnTo>
                <a:lnTo>
                  <a:pt x="301548" y="361607"/>
                </a:lnTo>
                <a:lnTo>
                  <a:pt x="301548" y="461759"/>
                </a:lnTo>
                <a:lnTo>
                  <a:pt x="263931" y="499402"/>
                </a:lnTo>
                <a:lnTo>
                  <a:pt x="254533" y="489991"/>
                </a:lnTo>
                <a:lnTo>
                  <a:pt x="282740" y="461759"/>
                </a:lnTo>
                <a:lnTo>
                  <a:pt x="254533" y="433527"/>
                </a:lnTo>
                <a:lnTo>
                  <a:pt x="263931" y="424116"/>
                </a:lnTo>
                <a:lnTo>
                  <a:pt x="301548" y="461759"/>
                </a:lnTo>
                <a:lnTo>
                  <a:pt x="301548" y="361607"/>
                </a:lnTo>
                <a:lnTo>
                  <a:pt x="241769" y="361607"/>
                </a:lnTo>
                <a:lnTo>
                  <a:pt x="241769" y="427482"/>
                </a:lnTo>
                <a:lnTo>
                  <a:pt x="210185" y="503428"/>
                </a:lnTo>
                <a:lnTo>
                  <a:pt x="199605" y="498729"/>
                </a:lnTo>
                <a:lnTo>
                  <a:pt x="198094" y="498055"/>
                </a:lnTo>
                <a:lnTo>
                  <a:pt x="229108" y="423443"/>
                </a:lnTo>
                <a:lnTo>
                  <a:pt x="229666" y="422097"/>
                </a:lnTo>
                <a:lnTo>
                  <a:pt x="241769" y="427482"/>
                </a:lnTo>
                <a:lnTo>
                  <a:pt x="241769" y="361607"/>
                </a:lnTo>
                <a:lnTo>
                  <a:pt x="184658" y="361607"/>
                </a:lnTo>
                <a:lnTo>
                  <a:pt x="184658" y="432854"/>
                </a:lnTo>
                <a:lnTo>
                  <a:pt x="156451" y="461086"/>
                </a:lnTo>
                <a:lnTo>
                  <a:pt x="184658" y="489318"/>
                </a:lnTo>
                <a:lnTo>
                  <a:pt x="175260" y="498729"/>
                </a:lnTo>
                <a:lnTo>
                  <a:pt x="137642" y="461086"/>
                </a:lnTo>
                <a:lnTo>
                  <a:pt x="175260" y="423443"/>
                </a:lnTo>
                <a:lnTo>
                  <a:pt x="184658" y="432854"/>
                </a:lnTo>
                <a:lnTo>
                  <a:pt x="184658" y="361607"/>
                </a:lnTo>
                <a:lnTo>
                  <a:pt x="82550" y="361607"/>
                </a:lnTo>
                <a:lnTo>
                  <a:pt x="75158" y="368998"/>
                </a:lnTo>
                <a:lnTo>
                  <a:pt x="75158" y="545769"/>
                </a:lnTo>
                <a:lnTo>
                  <a:pt x="24104" y="545769"/>
                </a:lnTo>
                <a:lnTo>
                  <a:pt x="24104" y="563918"/>
                </a:lnTo>
                <a:lnTo>
                  <a:pt x="31496" y="571322"/>
                </a:lnTo>
                <a:lnTo>
                  <a:pt x="408368" y="571322"/>
                </a:lnTo>
                <a:lnTo>
                  <a:pt x="415747" y="563918"/>
                </a:lnTo>
                <a:lnTo>
                  <a:pt x="415747" y="545769"/>
                </a:lnTo>
                <a:close/>
              </a:path>
              <a:path w="439420" h="571500">
                <a:moveTo>
                  <a:pt x="439267" y="474522"/>
                </a:moveTo>
                <a:lnTo>
                  <a:pt x="427926" y="376389"/>
                </a:lnTo>
                <a:lnTo>
                  <a:pt x="427850" y="375729"/>
                </a:lnTo>
                <a:lnTo>
                  <a:pt x="425754" y="361429"/>
                </a:lnTo>
                <a:lnTo>
                  <a:pt x="402983" y="325983"/>
                </a:lnTo>
                <a:lnTo>
                  <a:pt x="369366" y="303136"/>
                </a:lnTo>
                <a:lnTo>
                  <a:pt x="355346" y="295744"/>
                </a:lnTo>
                <a:lnTo>
                  <a:pt x="351218" y="293560"/>
                </a:lnTo>
                <a:lnTo>
                  <a:pt x="332447" y="285661"/>
                </a:lnTo>
                <a:lnTo>
                  <a:pt x="332562" y="266839"/>
                </a:lnTo>
                <a:lnTo>
                  <a:pt x="332600" y="260781"/>
                </a:lnTo>
                <a:lnTo>
                  <a:pt x="332663" y="250532"/>
                </a:lnTo>
                <a:lnTo>
                  <a:pt x="332765" y="240626"/>
                </a:lnTo>
                <a:lnTo>
                  <a:pt x="333590" y="156349"/>
                </a:lnTo>
                <a:lnTo>
                  <a:pt x="333781" y="120980"/>
                </a:lnTo>
                <a:lnTo>
                  <a:pt x="333730" y="116954"/>
                </a:lnTo>
                <a:lnTo>
                  <a:pt x="320789" y="63614"/>
                </a:lnTo>
                <a:lnTo>
                  <a:pt x="298196" y="33959"/>
                </a:lnTo>
                <a:lnTo>
                  <a:pt x="298196" y="176098"/>
                </a:lnTo>
                <a:lnTo>
                  <a:pt x="286334" y="205740"/>
                </a:lnTo>
                <a:lnTo>
                  <a:pt x="271995" y="220395"/>
                </a:lnTo>
                <a:lnTo>
                  <a:pt x="271995" y="288340"/>
                </a:lnTo>
                <a:lnTo>
                  <a:pt x="259181" y="291769"/>
                </a:lnTo>
                <a:lnTo>
                  <a:pt x="246049" y="294055"/>
                </a:lnTo>
                <a:lnTo>
                  <a:pt x="232791" y="295338"/>
                </a:lnTo>
                <a:lnTo>
                  <a:pt x="219595" y="295744"/>
                </a:lnTo>
                <a:lnTo>
                  <a:pt x="206400" y="295338"/>
                </a:lnTo>
                <a:lnTo>
                  <a:pt x="193141" y="294055"/>
                </a:lnTo>
                <a:lnTo>
                  <a:pt x="180009" y="291769"/>
                </a:lnTo>
                <a:lnTo>
                  <a:pt x="167195" y="288340"/>
                </a:lnTo>
                <a:lnTo>
                  <a:pt x="172199" y="283121"/>
                </a:lnTo>
                <a:lnTo>
                  <a:pt x="176009" y="276745"/>
                </a:lnTo>
                <a:lnTo>
                  <a:pt x="178435" y="269633"/>
                </a:lnTo>
                <a:lnTo>
                  <a:pt x="179285" y="262128"/>
                </a:lnTo>
                <a:lnTo>
                  <a:pt x="179285" y="260781"/>
                </a:lnTo>
                <a:lnTo>
                  <a:pt x="199059" y="266839"/>
                </a:lnTo>
                <a:lnTo>
                  <a:pt x="219595" y="268859"/>
                </a:lnTo>
                <a:lnTo>
                  <a:pt x="240131" y="266839"/>
                </a:lnTo>
                <a:lnTo>
                  <a:pt x="259905" y="260781"/>
                </a:lnTo>
                <a:lnTo>
                  <a:pt x="259905" y="262128"/>
                </a:lnTo>
                <a:lnTo>
                  <a:pt x="271995" y="288340"/>
                </a:lnTo>
                <a:lnTo>
                  <a:pt x="271995" y="220395"/>
                </a:lnTo>
                <a:lnTo>
                  <a:pt x="264769" y="227774"/>
                </a:lnTo>
                <a:lnTo>
                  <a:pt x="236410" y="240093"/>
                </a:lnTo>
                <a:lnTo>
                  <a:pt x="181419" y="232625"/>
                </a:lnTo>
                <a:lnTo>
                  <a:pt x="148310" y="199224"/>
                </a:lnTo>
                <a:lnTo>
                  <a:pt x="140322" y="176098"/>
                </a:lnTo>
                <a:lnTo>
                  <a:pt x="145034" y="120980"/>
                </a:lnTo>
                <a:lnTo>
                  <a:pt x="293484" y="120980"/>
                </a:lnTo>
                <a:lnTo>
                  <a:pt x="298196" y="176098"/>
                </a:lnTo>
                <a:lnTo>
                  <a:pt x="298196" y="33959"/>
                </a:lnTo>
                <a:lnTo>
                  <a:pt x="289991" y="25742"/>
                </a:lnTo>
                <a:lnTo>
                  <a:pt x="277456" y="17475"/>
                </a:lnTo>
                <a:lnTo>
                  <a:pt x="269303" y="12090"/>
                </a:lnTo>
                <a:lnTo>
                  <a:pt x="266623" y="10756"/>
                </a:lnTo>
                <a:lnTo>
                  <a:pt x="262585" y="10756"/>
                </a:lnTo>
                <a:lnTo>
                  <a:pt x="260578" y="12763"/>
                </a:lnTo>
                <a:lnTo>
                  <a:pt x="254533" y="17475"/>
                </a:lnTo>
                <a:lnTo>
                  <a:pt x="247815" y="8064"/>
                </a:lnTo>
                <a:lnTo>
                  <a:pt x="245795" y="4699"/>
                </a:lnTo>
                <a:lnTo>
                  <a:pt x="242430" y="2679"/>
                </a:lnTo>
                <a:lnTo>
                  <a:pt x="232359" y="673"/>
                </a:lnTo>
                <a:lnTo>
                  <a:pt x="226314" y="0"/>
                </a:lnTo>
                <a:lnTo>
                  <a:pt x="219595" y="0"/>
                </a:lnTo>
                <a:lnTo>
                  <a:pt x="180124" y="7226"/>
                </a:lnTo>
                <a:lnTo>
                  <a:pt x="145694" y="27559"/>
                </a:lnTo>
                <a:lnTo>
                  <a:pt x="116395" y="67970"/>
                </a:lnTo>
                <a:lnTo>
                  <a:pt x="106743" y="116954"/>
                </a:lnTo>
                <a:lnTo>
                  <a:pt x="106743" y="285661"/>
                </a:lnTo>
                <a:lnTo>
                  <a:pt x="87972" y="293852"/>
                </a:lnTo>
                <a:lnTo>
                  <a:pt x="52705" y="314007"/>
                </a:lnTo>
                <a:lnTo>
                  <a:pt x="18478" y="348081"/>
                </a:lnTo>
                <a:lnTo>
                  <a:pt x="0" y="474522"/>
                </a:lnTo>
                <a:lnTo>
                  <a:pt x="0" y="486181"/>
                </a:lnTo>
                <a:lnTo>
                  <a:pt x="3035" y="496544"/>
                </a:lnTo>
                <a:lnTo>
                  <a:pt x="8597" y="505447"/>
                </a:lnTo>
                <a:lnTo>
                  <a:pt x="8712" y="505637"/>
                </a:lnTo>
                <a:lnTo>
                  <a:pt x="45059" y="528154"/>
                </a:lnTo>
                <a:lnTo>
                  <a:pt x="55016" y="532333"/>
                </a:lnTo>
                <a:lnTo>
                  <a:pt x="61061" y="532333"/>
                </a:lnTo>
                <a:lnTo>
                  <a:pt x="61061" y="506120"/>
                </a:lnTo>
                <a:lnTo>
                  <a:pt x="53505" y="502856"/>
                </a:lnTo>
                <a:lnTo>
                  <a:pt x="46024" y="499148"/>
                </a:lnTo>
                <a:lnTo>
                  <a:pt x="38671" y="495058"/>
                </a:lnTo>
                <a:lnTo>
                  <a:pt x="31496" y="490664"/>
                </a:lnTo>
                <a:lnTo>
                  <a:pt x="27470" y="487972"/>
                </a:lnTo>
                <a:lnTo>
                  <a:pt x="25450" y="483260"/>
                </a:lnTo>
                <a:lnTo>
                  <a:pt x="26123" y="478561"/>
                </a:lnTo>
                <a:lnTo>
                  <a:pt x="38214" y="377736"/>
                </a:lnTo>
                <a:lnTo>
                  <a:pt x="38315" y="375729"/>
                </a:lnTo>
                <a:lnTo>
                  <a:pt x="39547" y="367893"/>
                </a:lnTo>
                <a:lnTo>
                  <a:pt x="39585" y="367601"/>
                </a:lnTo>
                <a:lnTo>
                  <a:pt x="68808" y="334797"/>
                </a:lnTo>
                <a:lnTo>
                  <a:pt x="108927" y="313347"/>
                </a:lnTo>
                <a:lnTo>
                  <a:pt x="134277" y="303136"/>
                </a:lnTo>
                <a:lnTo>
                  <a:pt x="151295" y="311277"/>
                </a:lnTo>
                <a:lnTo>
                  <a:pt x="171653" y="317411"/>
                </a:lnTo>
                <a:lnTo>
                  <a:pt x="194640" y="321284"/>
                </a:lnTo>
                <a:lnTo>
                  <a:pt x="219595" y="322630"/>
                </a:lnTo>
                <a:lnTo>
                  <a:pt x="244551" y="321284"/>
                </a:lnTo>
                <a:lnTo>
                  <a:pt x="267538" y="317411"/>
                </a:lnTo>
                <a:lnTo>
                  <a:pt x="287896" y="311277"/>
                </a:lnTo>
                <a:lnTo>
                  <a:pt x="304914" y="303136"/>
                </a:lnTo>
                <a:lnTo>
                  <a:pt x="330542" y="313347"/>
                </a:lnTo>
                <a:lnTo>
                  <a:pt x="370471" y="334797"/>
                </a:lnTo>
                <a:lnTo>
                  <a:pt x="399491" y="367601"/>
                </a:lnTo>
                <a:lnTo>
                  <a:pt x="400862" y="375729"/>
                </a:lnTo>
                <a:lnTo>
                  <a:pt x="400977" y="376389"/>
                </a:lnTo>
                <a:lnTo>
                  <a:pt x="413067" y="477888"/>
                </a:lnTo>
                <a:lnTo>
                  <a:pt x="413740" y="482600"/>
                </a:lnTo>
                <a:lnTo>
                  <a:pt x="411721" y="487299"/>
                </a:lnTo>
                <a:lnTo>
                  <a:pt x="378129" y="505447"/>
                </a:lnTo>
                <a:lnTo>
                  <a:pt x="378129" y="531660"/>
                </a:lnTo>
                <a:lnTo>
                  <a:pt x="384175" y="531660"/>
                </a:lnTo>
                <a:lnTo>
                  <a:pt x="394131" y="527761"/>
                </a:lnTo>
                <a:lnTo>
                  <a:pt x="430479" y="504685"/>
                </a:lnTo>
                <a:lnTo>
                  <a:pt x="439191" y="485419"/>
                </a:lnTo>
                <a:lnTo>
                  <a:pt x="439267" y="474522"/>
                </a:lnTo>
                <a:close/>
              </a:path>
            </a:pathLst>
          </a:custGeom>
          <a:solidFill>
            <a:srgbClr val="000000"/>
          </a:solidFill>
        </p:spPr>
        <p:txBody>
          <a:bodyPr wrap="square" lIns="0" tIns="0" rIns="0" bIns="0" rtlCol="0"/>
          <a:lstStyle/>
          <a:p>
            <a:endParaRPr/>
          </a:p>
        </p:txBody>
      </p:sp>
      <p:sp>
        <p:nvSpPr>
          <p:cNvPr id="12" name="object 12"/>
          <p:cNvSpPr txBox="1"/>
          <p:nvPr/>
        </p:nvSpPr>
        <p:spPr>
          <a:xfrm>
            <a:off x="90627" y="4760417"/>
            <a:ext cx="513715"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USER</a:t>
            </a:r>
            <a:endParaRPr sz="1800">
              <a:latin typeface="Calibri"/>
              <a:cs typeface="Calibri"/>
            </a:endParaRPr>
          </a:p>
        </p:txBody>
      </p:sp>
      <p:sp>
        <p:nvSpPr>
          <p:cNvPr id="13" name="object 13"/>
          <p:cNvSpPr txBox="1"/>
          <p:nvPr/>
        </p:nvSpPr>
        <p:spPr>
          <a:xfrm>
            <a:off x="832103" y="5274564"/>
            <a:ext cx="5116195" cy="917575"/>
          </a:xfrm>
          <a:prstGeom prst="rect">
            <a:avLst/>
          </a:prstGeom>
          <a:solidFill>
            <a:srgbClr val="4471C4"/>
          </a:solidFill>
          <a:ln w="12700">
            <a:solidFill>
              <a:srgbClr val="172C51"/>
            </a:solidFill>
          </a:ln>
        </p:spPr>
        <p:txBody>
          <a:bodyPr vert="horz" wrap="square" lIns="0" tIns="46990" rIns="0" bIns="0" rtlCol="0">
            <a:spAutoFit/>
          </a:bodyPr>
          <a:lstStyle/>
          <a:p>
            <a:pPr>
              <a:lnSpc>
                <a:spcPct val="100000"/>
              </a:lnSpc>
              <a:spcBef>
                <a:spcPts val="370"/>
              </a:spcBef>
            </a:pPr>
            <a:endParaRPr sz="1800">
              <a:latin typeface="Times New Roman"/>
              <a:cs typeface="Times New Roman"/>
            </a:endParaRPr>
          </a:p>
          <a:p>
            <a:pPr marL="91440">
              <a:lnSpc>
                <a:spcPct val="100000"/>
              </a:lnSpc>
            </a:pPr>
            <a:r>
              <a:rPr sz="1800" dirty="0">
                <a:solidFill>
                  <a:srgbClr val="FFFFFF"/>
                </a:solidFill>
                <a:latin typeface="Calibri"/>
                <a:cs typeface="Calibri"/>
              </a:rPr>
              <a:t>pair0005</a:t>
            </a:r>
            <a:r>
              <a:rPr sz="1800" spc="-55" dirty="0">
                <a:solidFill>
                  <a:srgbClr val="FFFFFF"/>
                </a:solidFill>
                <a:latin typeface="Calibri"/>
                <a:cs typeface="Calibri"/>
              </a:rPr>
              <a:t> </a:t>
            </a:r>
            <a:r>
              <a:rPr sz="1800" dirty="0">
                <a:solidFill>
                  <a:srgbClr val="FFFFFF"/>
                </a:solidFill>
                <a:latin typeface="Calibri"/>
                <a:cs typeface="Calibri"/>
              </a:rPr>
              <a:t>Age</a:t>
            </a:r>
            <a:r>
              <a:rPr sz="1800" spc="-65" dirty="0">
                <a:solidFill>
                  <a:srgbClr val="FFFFFF"/>
                </a:solidFill>
                <a:latin typeface="Calibri"/>
                <a:cs typeface="Calibri"/>
              </a:rPr>
              <a:t> </a:t>
            </a:r>
            <a:r>
              <a:rPr sz="1800" dirty="0">
                <a:solidFill>
                  <a:srgbClr val="FFFFFF"/>
                </a:solidFill>
                <a:latin typeface="Calibri"/>
                <a:cs typeface="Calibri"/>
              </a:rPr>
              <a:t>Length</a:t>
            </a:r>
            <a:r>
              <a:rPr sz="1800" spc="-50" dirty="0">
                <a:solidFill>
                  <a:srgbClr val="FFFFFF"/>
                </a:solidFill>
                <a:latin typeface="Calibri"/>
                <a:cs typeface="Calibri"/>
              </a:rPr>
              <a:t> </a:t>
            </a:r>
            <a:r>
              <a:rPr sz="1800" dirty="0">
                <a:solidFill>
                  <a:srgbClr val="FFFFFF"/>
                </a:solidFill>
                <a:latin typeface="Calibri"/>
                <a:cs typeface="Calibri"/>
              </a:rPr>
              <a:t>Abalone</a:t>
            </a:r>
            <a:r>
              <a:rPr sz="1800" spc="-35" dirty="0">
                <a:solidFill>
                  <a:srgbClr val="FFFFFF"/>
                </a:solidFill>
                <a:latin typeface="Calibri"/>
                <a:cs typeface="Calibri"/>
              </a:rPr>
              <a:t> </a:t>
            </a:r>
            <a:r>
              <a:rPr sz="1800" dirty="0">
                <a:solidFill>
                  <a:srgbClr val="FFFFFF"/>
                </a:solidFill>
                <a:latin typeface="Calibri"/>
                <a:cs typeface="Calibri"/>
              </a:rPr>
              <a:t>-</a:t>
            </a:r>
            <a:r>
              <a:rPr sz="1800" spc="-50" dirty="0">
                <a:solidFill>
                  <a:srgbClr val="FFFFFF"/>
                </a:solidFill>
                <a:latin typeface="Calibri"/>
                <a:cs typeface="Calibri"/>
              </a:rPr>
              <a:t>&gt;</a:t>
            </a:r>
            <a:endParaRPr sz="1800">
              <a:latin typeface="Calibri"/>
              <a:cs typeface="Calibri"/>
            </a:endParaRPr>
          </a:p>
        </p:txBody>
      </p:sp>
      <p:sp>
        <p:nvSpPr>
          <p:cNvPr id="14" name="object 14"/>
          <p:cNvSpPr/>
          <p:nvPr/>
        </p:nvSpPr>
        <p:spPr>
          <a:xfrm>
            <a:off x="165049" y="5307088"/>
            <a:ext cx="522605" cy="523240"/>
          </a:xfrm>
          <a:custGeom>
            <a:avLst/>
            <a:gdLst/>
            <a:ahLst/>
            <a:cxnLst/>
            <a:rect l="l" t="t" r="r" b="b"/>
            <a:pathLst>
              <a:path w="522605" h="523239">
                <a:moveTo>
                  <a:pt x="48120" y="385203"/>
                </a:moveTo>
                <a:lnTo>
                  <a:pt x="0" y="385203"/>
                </a:lnTo>
                <a:lnTo>
                  <a:pt x="0" y="412711"/>
                </a:lnTo>
                <a:lnTo>
                  <a:pt x="48120" y="412711"/>
                </a:lnTo>
                <a:lnTo>
                  <a:pt x="48120" y="385203"/>
                </a:lnTo>
                <a:close/>
              </a:path>
              <a:path w="522605" h="523239">
                <a:moveTo>
                  <a:pt x="48120" y="330174"/>
                </a:moveTo>
                <a:lnTo>
                  <a:pt x="0" y="330174"/>
                </a:lnTo>
                <a:lnTo>
                  <a:pt x="0" y="357682"/>
                </a:lnTo>
                <a:lnTo>
                  <a:pt x="48120" y="357682"/>
                </a:lnTo>
                <a:lnTo>
                  <a:pt x="48120" y="330174"/>
                </a:lnTo>
                <a:close/>
              </a:path>
              <a:path w="522605" h="523239">
                <a:moveTo>
                  <a:pt x="48120" y="275145"/>
                </a:moveTo>
                <a:lnTo>
                  <a:pt x="0" y="275145"/>
                </a:lnTo>
                <a:lnTo>
                  <a:pt x="0" y="302653"/>
                </a:lnTo>
                <a:lnTo>
                  <a:pt x="48120" y="302653"/>
                </a:lnTo>
                <a:lnTo>
                  <a:pt x="48120" y="275145"/>
                </a:lnTo>
                <a:close/>
              </a:path>
              <a:path w="522605" h="523239">
                <a:moveTo>
                  <a:pt x="48120" y="220116"/>
                </a:moveTo>
                <a:lnTo>
                  <a:pt x="0" y="220116"/>
                </a:lnTo>
                <a:lnTo>
                  <a:pt x="0" y="247624"/>
                </a:lnTo>
                <a:lnTo>
                  <a:pt x="48120" y="247624"/>
                </a:lnTo>
                <a:lnTo>
                  <a:pt x="48120" y="220116"/>
                </a:lnTo>
                <a:close/>
              </a:path>
              <a:path w="522605" h="523239">
                <a:moveTo>
                  <a:pt x="48120" y="165087"/>
                </a:moveTo>
                <a:lnTo>
                  <a:pt x="0" y="165087"/>
                </a:lnTo>
                <a:lnTo>
                  <a:pt x="0" y="192595"/>
                </a:lnTo>
                <a:lnTo>
                  <a:pt x="48120" y="192595"/>
                </a:lnTo>
                <a:lnTo>
                  <a:pt x="48120" y="165087"/>
                </a:lnTo>
                <a:close/>
              </a:path>
              <a:path w="522605" h="523239">
                <a:moveTo>
                  <a:pt x="48120" y="110058"/>
                </a:moveTo>
                <a:lnTo>
                  <a:pt x="0" y="110058"/>
                </a:lnTo>
                <a:lnTo>
                  <a:pt x="0" y="137566"/>
                </a:lnTo>
                <a:lnTo>
                  <a:pt x="48120" y="137566"/>
                </a:lnTo>
                <a:lnTo>
                  <a:pt x="48120" y="110058"/>
                </a:lnTo>
                <a:close/>
              </a:path>
              <a:path w="522605" h="523239">
                <a:moveTo>
                  <a:pt x="137490" y="474624"/>
                </a:moveTo>
                <a:lnTo>
                  <a:pt x="109994" y="474624"/>
                </a:lnTo>
                <a:lnTo>
                  <a:pt x="109994" y="522770"/>
                </a:lnTo>
                <a:lnTo>
                  <a:pt x="137490" y="522770"/>
                </a:lnTo>
                <a:lnTo>
                  <a:pt x="137490" y="474624"/>
                </a:lnTo>
                <a:close/>
              </a:path>
              <a:path w="522605" h="523239">
                <a:moveTo>
                  <a:pt x="137490" y="0"/>
                </a:moveTo>
                <a:lnTo>
                  <a:pt x="109994" y="0"/>
                </a:lnTo>
                <a:lnTo>
                  <a:pt x="109994" y="48158"/>
                </a:lnTo>
                <a:lnTo>
                  <a:pt x="137490" y="48158"/>
                </a:lnTo>
                <a:lnTo>
                  <a:pt x="137490" y="0"/>
                </a:lnTo>
                <a:close/>
              </a:path>
              <a:path w="522605" h="523239">
                <a:moveTo>
                  <a:pt x="192493" y="474624"/>
                </a:moveTo>
                <a:lnTo>
                  <a:pt x="164998" y="474624"/>
                </a:lnTo>
                <a:lnTo>
                  <a:pt x="164998" y="522770"/>
                </a:lnTo>
                <a:lnTo>
                  <a:pt x="192493" y="522770"/>
                </a:lnTo>
                <a:lnTo>
                  <a:pt x="192493" y="474624"/>
                </a:lnTo>
                <a:close/>
              </a:path>
              <a:path w="522605" h="523239">
                <a:moveTo>
                  <a:pt x="192493" y="0"/>
                </a:moveTo>
                <a:lnTo>
                  <a:pt x="164998" y="0"/>
                </a:lnTo>
                <a:lnTo>
                  <a:pt x="164998" y="48158"/>
                </a:lnTo>
                <a:lnTo>
                  <a:pt x="192493" y="48158"/>
                </a:lnTo>
                <a:lnTo>
                  <a:pt x="192493" y="0"/>
                </a:lnTo>
                <a:close/>
              </a:path>
              <a:path w="522605" h="523239">
                <a:moveTo>
                  <a:pt x="247484" y="474624"/>
                </a:moveTo>
                <a:lnTo>
                  <a:pt x="219989" y="474624"/>
                </a:lnTo>
                <a:lnTo>
                  <a:pt x="219989" y="522770"/>
                </a:lnTo>
                <a:lnTo>
                  <a:pt x="247484" y="522770"/>
                </a:lnTo>
                <a:lnTo>
                  <a:pt x="247484" y="474624"/>
                </a:lnTo>
                <a:close/>
              </a:path>
              <a:path w="522605" h="523239">
                <a:moveTo>
                  <a:pt x="247484" y="0"/>
                </a:moveTo>
                <a:lnTo>
                  <a:pt x="219989" y="0"/>
                </a:lnTo>
                <a:lnTo>
                  <a:pt x="219989" y="48158"/>
                </a:lnTo>
                <a:lnTo>
                  <a:pt x="247484" y="48158"/>
                </a:lnTo>
                <a:lnTo>
                  <a:pt x="247484" y="0"/>
                </a:lnTo>
                <a:close/>
              </a:path>
              <a:path w="522605" h="523239">
                <a:moveTo>
                  <a:pt x="302488" y="474624"/>
                </a:moveTo>
                <a:lnTo>
                  <a:pt x="274993" y="474624"/>
                </a:lnTo>
                <a:lnTo>
                  <a:pt x="274993" y="522770"/>
                </a:lnTo>
                <a:lnTo>
                  <a:pt x="302488" y="522770"/>
                </a:lnTo>
                <a:lnTo>
                  <a:pt x="302488" y="474624"/>
                </a:lnTo>
                <a:close/>
              </a:path>
              <a:path w="522605" h="523239">
                <a:moveTo>
                  <a:pt x="302488" y="0"/>
                </a:moveTo>
                <a:lnTo>
                  <a:pt x="274993" y="0"/>
                </a:lnTo>
                <a:lnTo>
                  <a:pt x="274993" y="48158"/>
                </a:lnTo>
                <a:lnTo>
                  <a:pt x="302488" y="48158"/>
                </a:lnTo>
                <a:lnTo>
                  <a:pt x="302488" y="0"/>
                </a:lnTo>
                <a:close/>
              </a:path>
              <a:path w="522605" h="523239">
                <a:moveTo>
                  <a:pt x="350608" y="171970"/>
                </a:moveTo>
                <a:lnTo>
                  <a:pt x="171869" y="171970"/>
                </a:lnTo>
                <a:lnTo>
                  <a:pt x="171869" y="350812"/>
                </a:lnTo>
                <a:lnTo>
                  <a:pt x="350608" y="350812"/>
                </a:lnTo>
                <a:lnTo>
                  <a:pt x="350608" y="171970"/>
                </a:lnTo>
                <a:close/>
              </a:path>
              <a:path w="522605" h="523239">
                <a:moveTo>
                  <a:pt x="357479" y="474624"/>
                </a:moveTo>
                <a:lnTo>
                  <a:pt x="329984" y="474624"/>
                </a:lnTo>
                <a:lnTo>
                  <a:pt x="329984" y="522770"/>
                </a:lnTo>
                <a:lnTo>
                  <a:pt x="357479" y="522770"/>
                </a:lnTo>
                <a:lnTo>
                  <a:pt x="357479" y="474624"/>
                </a:lnTo>
                <a:close/>
              </a:path>
              <a:path w="522605" h="523239">
                <a:moveTo>
                  <a:pt x="357479" y="0"/>
                </a:moveTo>
                <a:lnTo>
                  <a:pt x="329984" y="0"/>
                </a:lnTo>
                <a:lnTo>
                  <a:pt x="329984" y="48158"/>
                </a:lnTo>
                <a:lnTo>
                  <a:pt x="357479" y="48158"/>
                </a:lnTo>
                <a:lnTo>
                  <a:pt x="357479" y="0"/>
                </a:lnTo>
                <a:close/>
              </a:path>
              <a:path w="522605" h="523239">
                <a:moveTo>
                  <a:pt x="412483" y="474624"/>
                </a:moveTo>
                <a:lnTo>
                  <a:pt x="384987" y="474624"/>
                </a:lnTo>
                <a:lnTo>
                  <a:pt x="384987" y="522770"/>
                </a:lnTo>
                <a:lnTo>
                  <a:pt x="412483" y="522770"/>
                </a:lnTo>
                <a:lnTo>
                  <a:pt x="412483" y="474624"/>
                </a:lnTo>
                <a:close/>
              </a:path>
              <a:path w="522605" h="523239">
                <a:moveTo>
                  <a:pt x="412483" y="0"/>
                </a:moveTo>
                <a:lnTo>
                  <a:pt x="384987" y="0"/>
                </a:lnTo>
                <a:lnTo>
                  <a:pt x="384987" y="48158"/>
                </a:lnTo>
                <a:lnTo>
                  <a:pt x="412483" y="48158"/>
                </a:lnTo>
                <a:lnTo>
                  <a:pt x="412483" y="0"/>
                </a:lnTo>
                <a:close/>
              </a:path>
              <a:path w="522605" h="523239">
                <a:moveTo>
                  <a:pt x="446862" y="103174"/>
                </a:moveTo>
                <a:lnTo>
                  <a:pt x="444690" y="92468"/>
                </a:lnTo>
                <a:lnTo>
                  <a:pt x="438797" y="83731"/>
                </a:lnTo>
                <a:lnTo>
                  <a:pt x="430060" y="77825"/>
                </a:lnTo>
                <a:lnTo>
                  <a:pt x="419354" y="75666"/>
                </a:lnTo>
                <a:lnTo>
                  <a:pt x="378104" y="75666"/>
                </a:lnTo>
                <a:lnTo>
                  <a:pt x="378104" y="144449"/>
                </a:lnTo>
                <a:lnTo>
                  <a:pt x="378104" y="378320"/>
                </a:lnTo>
                <a:lnTo>
                  <a:pt x="144373" y="378320"/>
                </a:lnTo>
                <a:lnTo>
                  <a:pt x="144373" y="144449"/>
                </a:lnTo>
                <a:lnTo>
                  <a:pt x="378104" y="144449"/>
                </a:lnTo>
                <a:lnTo>
                  <a:pt x="378104" y="75666"/>
                </a:lnTo>
                <a:lnTo>
                  <a:pt x="103124" y="75666"/>
                </a:lnTo>
                <a:lnTo>
                  <a:pt x="92417" y="77825"/>
                </a:lnTo>
                <a:lnTo>
                  <a:pt x="83680" y="83731"/>
                </a:lnTo>
                <a:lnTo>
                  <a:pt x="77787" y="92468"/>
                </a:lnTo>
                <a:lnTo>
                  <a:pt x="75628" y="103174"/>
                </a:lnTo>
                <a:lnTo>
                  <a:pt x="75628" y="419595"/>
                </a:lnTo>
                <a:lnTo>
                  <a:pt x="77787" y="430301"/>
                </a:lnTo>
                <a:lnTo>
                  <a:pt x="83680" y="439051"/>
                </a:lnTo>
                <a:lnTo>
                  <a:pt x="92417" y="444944"/>
                </a:lnTo>
                <a:lnTo>
                  <a:pt x="103124" y="447103"/>
                </a:lnTo>
                <a:lnTo>
                  <a:pt x="419354" y="447103"/>
                </a:lnTo>
                <a:lnTo>
                  <a:pt x="430060" y="444944"/>
                </a:lnTo>
                <a:lnTo>
                  <a:pt x="438797" y="439051"/>
                </a:lnTo>
                <a:lnTo>
                  <a:pt x="444690" y="430301"/>
                </a:lnTo>
                <a:lnTo>
                  <a:pt x="446862" y="419595"/>
                </a:lnTo>
                <a:lnTo>
                  <a:pt x="446862" y="378320"/>
                </a:lnTo>
                <a:lnTo>
                  <a:pt x="446862" y="144449"/>
                </a:lnTo>
                <a:lnTo>
                  <a:pt x="446862" y="103174"/>
                </a:lnTo>
                <a:close/>
              </a:path>
              <a:path w="522605" h="523239">
                <a:moveTo>
                  <a:pt x="522478" y="385203"/>
                </a:moveTo>
                <a:lnTo>
                  <a:pt x="474357" y="385203"/>
                </a:lnTo>
                <a:lnTo>
                  <a:pt x="474357" y="412711"/>
                </a:lnTo>
                <a:lnTo>
                  <a:pt x="522478" y="412711"/>
                </a:lnTo>
                <a:lnTo>
                  <a:pt x="522478" y="385203"/>
                </a:lnTo>
                <a:close/>
              </a:path>
              <a:path w="522605" h="523239">
                <a:moveTo>
                  <a:pt x="522478" y="330174"/>
                </a:moveTo>
                <a:lnTo>
                  <a:pt x="474357" y="330174"/>
                </a:lnTo>
                <a:lnTo>
                  <a:pt x="474357" y="357682"/>
                </a:lnTo>
                <a:lnTo>
                  <a:pt x="522478" y="357682"/>
                </a:lnTo>
                <a:lnTo>
                  <a:pt x="522478" y="330174"/>
                </a:lnTo>
                <a:close/>
              </a:path>
              <a:path w="522605" h="523239">
                <a:moveTo>
                  <a:pt x="522478" y="275145"/>
                </a:moveTo>
                <a:lnTo>
                  <a:pt x="474357" y="275145"/>
                </a:lnTo>
                <a:lnTo>
                  <a:pt x="474357" y="302653"/>
                </a:lnTo>
                <a:lnTo>
                  <a:pt x="522478" y="302653"/>
                </a:lnTo>
                <a:lnTo>
                  <a:pt x="522478" y="275145"/>
                </a:lnTo>
                <a:close/>
              </a:path>
              <a:path w="522605" h="523239">
                <a:moveTo>
                  <a:pt x="522478" y="220116"/>
                </a:moveTo>
                <a:lnTo>
                  <a:pt x="474357" y="220116"/>
                </a:lnTo>
                <a:lnTo>
                  <a:pt x="474357" y="247624"/>
                </a:lnTo>
                <a:lnTo>
                  <a:pt x="522478" y="247624"/>
                </a:lnTo>
                <a:lnTo>
                  <a:pt x="522478" y="220116"/>
                </a:lnTo>
                <a:close/>
              </a:path>
              <a:path w="522605" h="523239">
                <a:moveTo>
                  <a:pt x="522478" y="165087"/>
                </a:moveTo>
                <a:lnTo>
                  <a:pt x="474357" y="165087"/>
                </a:lnTo>
                <a:lnTo>
                  <a:pt x="474357" y="192595"/>
                </a:lnTo>
                <a:lnTo>
                  <a:pt x="522478" y="192595"/>
                </a:lnTo>
                <a:lnTo>
                  <a:pt x="522478" y="165087"/>
                </a:lnTo>
                <a:close/>
              </a:path>
              <a:path w="522605" h="523239">
                <a:moveTo>
                  <a:pt x="522478" y="110058"/>
                </a:moveTo>
                <a:lnTo>
                  <a:pt x="474357" y="110058"/>
                </a:lnTo>
                <a:lnTo>
                  <a:pt x="474357" y="137566"/>
                </a:lnTo>
                <a:lnTo>
                  <a:pt x="522478" y="137566"/>
                </a:lnTo>
                <a:lnTo>
                  <a:pt x="522478" y="110058"/>
                </a:lnTo>
                <a:close/>
              </a:path>
            </a:pathLst>
          </a:custGeom>
          <a:solidFill>
            <a:srgbClr val="000000"/>
          </a:solidFill>
        </p:spPr>
        <p:txBody>
          <a:bodyPr wrap="square" lIns="0" tIns="0" rIns="0" bIns="0" rtlCol="0"/>
          <a:lstStyle/>
          <a:p>
            <a:endParaRPr/>
          </a:p>
        </p:txBody>
      </p:sp>
      <p:sp>
        <p:nvSpPr>
          <p:cNvPr id="15" name="object 15"/>
          <p:cNvSpPr txBox="1"/>
          <p:nvPr/>
        </p:nvSpPr>
        <p:spPr>
          <a:xfrm>
            <a:off x="211632" y="5908344"/>
            <a:ext cx="39751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GPT</a:t>
            </a:r>
            <a:endParaRPr sz="1800">
              <a:latin typeface="Calibri"/>
              <a:cs typeface="Calibri"/>
            </a:endParaRPr>
          </a:p>
        </p:txBody>
      </p:sp>
      <p:graphicFrame>
        <p:nvGraphicFramePr>
          <p:cNvPr id="16" name="object 16"/>
          <p:cNvGraphicFramePr>
            <a:graphicFrameLocks noGrp="1"/>
          </p:cNvGraphicFramePr>
          <p:nvPr/>
        </p:nvGraphicFramePr>
        <p:xfrm>
          <a:off x="6783451" y="2629154"/>
          <a:ext cx="4391024" cy="1114425"/>
        </p:xfrm>
        <a:graphic>
          <a:graphicData uri="http://schemas.openxmlformats.org/drawingml/2006/table">
            <a:tbl>
              <a:tblPr firstRow="1" bandRow="1">
                <a:tableStyleId>{2D5ABB26-0587-4C30-8999-92F81FD0307C}</a:tableStyleId>
              </a:tblPr>
              <a:tblGrid>
                <a:gridCol w="1464310">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818639">
                  <a:extLst>
                    <a:ext uri="{9D8B030D-6E8A-4147-A177-3AD203B41FA5}">
                      <a16:colId xmlns:a16="http://schemas.microsoft.com/office/drawing/2014/main" val="20002"/>
                    </a:ext>
                  </a:extLst>
                </a:gridCol>
              </a:tblGrid>
              <a:tr h="377190">
                <a:tc>
                  <a:txBody>
                    <a:bodyPr/>
                    <a:lstStyle/>
                    <a:p>
                      <a:pPr>
                        <a:lnSpc>
                          <a:spcPct val="100000"/>
                        </a:lnSpc>
                      </a:pPr>
                      <a:endParaRPr sz="2000">
                        <a:latin typeface="Times New Roman"/>
                        <a:cs typeface="Times New Roman"/>
                      </a:endParaRPr>
                    </a:p>
                  </a:txBody>
                  <a:tcPr marL="0" marR="0" marT="0" marB="0">
                    <a:lnL w="6350">
                      <a:solidFill>
                        <a:srgbClr val="4471C4"/>
                      </a:solidFill>
                      <a:prstDash val="solid"/>
                    </a:lnL>
                    <a:solidFill>
                      <a:srgbClr val="4471C4"/>
                    </a:solidFill>
                  </a:tcPr>
                </a:tc>
                <a:tc>
                  <a:txBody>
                    <a:bodyPr/>
                    <a:lstStyle/>
                    <a:p>
                      <a:pPr marL="91440">
                        <a:lnSpc>
                          <a:spcPct val="100000"/>
                        </a:lnSpc>
                        <a:spcBef>
                          <a:spcPts val="270"/>
                        </a:spcBef>
                      </a:pPr>
                      <a:r>
                        <a:rPr sz="1800" b="1" spc="-10" dirty="0">
                          <a:solidFill>
                            <a:srgbClr val="FFFFFF"/>
                          </a:solidFill>
                          <a:latin typeface="Calibri"/>
                          <a:cs typeface="Calibri"/>
                        </a:rPr>
                        <a:t>Cells</a:t>
                      </a:r>
                      <a:endParaRPr sz="1800">
                        <a:latin typeface="Calibri"/>
                        <a:cs typeface="Calibri"/>
                      </a:endParaRPr>
                    </a:p>
                  </a:txBody>
                  <a:tcPr marL="0" marR="0" marT="34290" marB="0">
                    <a:solidFill>
                      <a:srgbClr val="4471C4"/>
                    </a:solidFill>
                  </a:tcPr>
                </a:tc>
                <a:tc>
                  <a:txBody>
                    <a:bodyPr/>
                    <a:lstStyle/>
                    <a:p>
                      <a:pPr marL="447040">
                        <a:lnSpc>
                          <a:spcPct val="100000"/>
                        </a:lnSpc>
                        <a:spcBef>
                          <a:spcPts val="270"/>
                        </a:spcBef>
                      </a:pPr>
                      <a:r>
                        <a:rPr sz="1800" b="1" spc="-20" dirty="0">
                          <a:solidFill>
                            <a:srgbClr val="FFFFFF"/>
                          </a:solidFill>
                          <a:latin typeface="Calibri"/>
                          <a:cs typeface="Calibri"/>
                        </a:rPr>
                        <a:t>Rows</a:t>
                      </a:r>
                      <a:endParaRPr sz="1800">
                        <a:latin typeface="Calibri"/>
                        <a:cs typeface="Calibri"/>
                      </a:endParaRPr>
                    </a:p>
                  </a:txBody>
                  <a:tcPr marL="0" marR="0" marT="34290" marB="0">
                    <a:lnR w="6350">
                      <a:solidFill>
                        <a:srgbClr val="4471C4"/>
                      </a:solidFill>
                      <a:prstDash val="solid"/>
                    </a:lnR>
                    <a:solidFill>
                      <a:srgbClr val="4471C4"/>
                    </a:solidFill>
                  </a:tcPr>
                </a:tc>
                <a:extLst>
                  <a:ext uri="{0D108BD9-81ED-4DB2-BD59-A6C34878D82A}">
                    <a16:rowId xmlns:a16="http://schemas.microsoft.com/office/drawing/2014/main" val="10000"/>
                  </a:ext>
                </a:extLst>
              </a:tr>
              <a:tr h="367030">
                <a:tc>
                  <a:txBody>
                    <a:bodyPr/>
                    <a:lstStyle/>
                    <a:p>
                      <a:pPr marR="83820" algn="r">
                        <a:lnSpc>
                          <a:spcPct val="100000"/>
                        </a:lnSpc>
                        <a:spcBef>
                          <a:spcPts val="220"/>
                        </a:spcBef>
                      </a:pPr>
                      <a:r>
                        <a:rPr sz="1800" b="1" spc="-10" dirty="0">
                          <a:latin typeface="Calibri"/>
                          <a:cs typeface="Calibri"/>
                        </a:rPr>
                        <a:t>GPT-</a:t>
                      </a:r>
                      <a:r>
                        <a:rPr sz="1800" b="1" spc="-25" dirty="0">
                          <a:latin typeface="Calibri"/>
                          <a:cs typeface="Calibri"/>
                        </a:rPr>
                        <a:t>3.5</a:t>
                      </a:r>
                      <a:endParaRPr sz="1800">
                        <a:latin typeface="Calibri"/>
                        <a:cs typeface="Calibri"/>
                      </a:endParaRPr>
                    </a:p>
                  </a:txBody>
                  <a:tcPr marL="0" marR="0" marT="27940" marB="0">
                    <a:lnL w="6350">
                      <a:solidFill>
                        <a:srgbClr val="4471C4"/>
                      </a:solidFill>
                      <a:prstDash val="solid"/>
                    </a:lnL>
                    <a:lnB w="6350">
                      <a:solidFill>
                        <a:srgbClr val="4471C4"/>
                      </a:solidFill>
                      <a:prstDash val="solid"/>
                    </a:lnB>
                  </a:tcPr>
                </a:tc>
                <a:tc>
                  <a:txBody>
                    <a:bodyPr/>
                    <a:lstStyle/>
                    <a:p>
                      <a:pPr marL="91440">
                        <a:lnSpc>
                          <a:spcPct val="100000"/>
                        </a:lnSpc>
                        <a:spcBef>
                          <a:spcPts val="220"/>
                        </a:spcBef>
                      </a:pPr>
                      <a:r>
                        <a:rPr sz="1800" spc="-10" dirty="0">
                          <a:latin typeface="Calibri"/>
                          <a:cs typeface="Calibri"/>
                        </a:rPr>
                        <a:t>58.9%</a:t>
                      </a:r>
                      <a:endParaRPr sz="1800">
                        <a:latin typeface="Calibri"/>
                        <a:cs typeface="Calibri"/>
                      </a:endParaRPr>
                    </a:p>
                  </a:txBody>
                  <a:tcPr marL="0" marR="0" marT="27940" marB="0">
                    <a:lnB w="6350">
                      <a:solidFill>
                        <a:srgbClr val="4471C4"/>
                      </a:solidFill>
                      <a:prstDash val="solid"/>
                    </a:lnB>
                  </a:tcPr>
                </a:tc>
                <a:tc>
                  <a:txBody>
                    <a:bodyPr/>
                    <a:lstStyle/>
                    <a:p>
                      <a:pPr marL="447040">
                        <a:lnSpc>
                          <a:spcPct val="100000"/>
                        </a:lnSpc>
                        <a:spcBef>
                          <a:spcPts val="220"/>
                        </a:spcBef>
                      </a:pPr>
                      <a:r>
                        <a:rPr sz="1800" spc="-10" dirty="0">
                          <a:latin typeface="Calibri"/>
                          <a:cs typeface="Calibri"/>
                        </a:rPr>
                        <a:t>19.8%</a:t>
                      </a:r>
                      <a:endParaRPr sz="1800">
                        <a:latin typeface="Calibri"/>
                        <a:cs typeface="Calibri"/>
                      </a:endParaRPr>
                    </a:p>
                  </a:txBody>
                  <a:tcPr marL="0" marR="0" marT="27940" marB="0">
                    <a:lnR w="6350">
                      <a:solidFill>
                        <a:srgbClr val="4471C4"/>
                      </a:solidFill>
                      <a:prstDash val="solid"/>
                    </a:lnR>
                    <a:lnB w="6350">
                      <a:solidFill>
                        <a:srgbClr val="4471C4"/>
                      </a:solidFill>
                      <a:prstDash val="solid"/>
                    </a:lnB>
                  </a:tcPr>
                </a:tc>
                <a:extLst>
                  <a:ext uri="{0D108BD9-81ED-4DB2-BD59-A6C34878D82A}">
                    <a16:rowId xmlns:a16="http://schemas.microsoft.com/office/drawing/2014/main" val="10001"/>
                  </a:ext>
                </a:extLst>
              </a:tr>
              <a:tr h="370205">
                <a:tc>
                  <a:txBody>
                    <a:bodyPr/>
                    <a:lstStyle/>
                    <a:p>
                      <a:pPr marR="83820" algn="r">
                        <a:lnSpc>
                          <a:spcPct val="100000"/>
                        </a:lnSpc>
                        <a:spcBef>
                          <a:spcPts val="245"/>
                        </a:spcBef>
                      </a:pPr>
                      <a:r>
                        <a:rPr sz="1800" b="1" spc="-10" dirty="0">
                          <a:latin typeface="Calibri"/>
                          <a:cs typeface="Calibri"/>
                        </a:rPr>
                        <a:t>GPT-</a:t>
                      </a:r>
                      <a:r>
                        <a:rPr sz="1800" b="1" spc="-50" dirty="0">
                          <a:latin typeface="Calibri"/>
                          <a:cs typeface="Calibri"/>
                        </a:rPr>
                        <a:t>4</a:t>
                      </a:r>
                      <a:endParaRPr sz="1800">
                        <a:latin typeface="Calibri"/>
                        <a:cs typeface="Calibri"/>
                      </a:endParaRPr>
                    </a:p>
                  </a:txBody>
                  <a:tcPr marL="0" marR="0" marT="31115" marB="0">
                    <a:lnL w="6350">
                      <a:solidFill>
                        <a:srgbClr val="4471C4"/>
                      </a:solidFill>
                      <a:prstDash val="solid"/>
                    </a:lnL>
                    <a:lnT w="6350">
                      <a:solidFill>
                        <a:srgbClr val="4471C4"/>
                      </a:solidFill>
                      <a:prstDash val="solid"/>
                    </a:lnT>
                    <a:lnB w="6350">
                      <a:solidFill>
                        <a:srgbClr val="4471C4"/>
                      </a:solidFill>
                      <a:prstDash val="solid"/>
                    </a:lnB>
                  </a:tcPr>
                </a:tc>
                <a:tc>
                  <a:txBody>
                    <a:bodyPr/>
                    <a:lstStyle/>
                    <a:p>
                      <a:pPr marL="91440">
                        <a:lnSpc>
                          <a:spcPct val="100000"/>
                        </a:lnSpc>
                        <a:spcBef>
                          <a:spcPts val="245"/>
                        </a:spcBef>
                      </a:pPr>
                      <a:r>
                        <a:rPr sz="1800" spc="-25" dirty="0">
                          <a:latin typeface="Calibri"/>
                          <a:cs typeface="Calibri"/>
                        </a:rPr>
                        <a:t>61%</a:t>
                      </a:r>
                      <a:endParaRPr sz="1800">
                        <a:latin typeface="Calibri"/>
                        <a:cs typeface="Calibri"/>
                      </a:endParaRPr>
                    </a:p>
                  </a:txBody>
                  <a:tcPr marL="0" marR="0" marT="31115" marB="0">
                    <a:lnT w="6350">
                      <a:solidFill>
                        <a:srgbClr val="4471C4"/>
                      </a:solidFill>
                      <a:prstDash val="solid"/>
                    </a:lnT>
                    <a:lnB w="6350">
                      <a:solidFill>
                        <a:srgbClr val="4471C4"/>
                      </a:solidFill>
                      <a:prstDash val="solid"/>
                    </a:lnB>
                  </a:tcPr>
                </a:tc>
                <a:tc>
                  <a:txBody>
                    <a:bodyPr/>
                    <a:lstStyle/>
                    <a:p>
                      <a:pPr marL="447040">
                        <a:lnSpc>
                          <a:spcPct val="100000"/>
                        </a:lnSpc>
                        <a:spcBef>
                          <a:spcPts val="245"/>
                        </a:spcBef>
                      </a:pPr>
                      <a:r>
                        <a:rPr sz="1800" spc="-25" dirty="0">
                          <a:latin typeface="Calibri"/>
                          <a:cs typeface="Calibri"/>
                        </a:rPr>
                        <a:t>25%</a:t>
                      </a:r>
                      <a:endParaRPr sz="1800">
                        <a:latin typeface="Calibri"/>
                        <a:cs typeface="Calibri"/>
                      </a:endParaRPr>
                    </a:p>
                  </a:txBody>
                  <a:tcPr marL="0" marR="0" marT="31115" marB="0">
                    <a:lnR w="6350">
                      <a:solidFill>
                        <a:srgbClr val="4471C4"/>
                      </a:solidFill>
                      <a:prstDash val="solid"/>
                    </a:lnR>
                    <a:lnT w="6350">
                      <a:solidFill>
                        <a:srgbClr val="4471C4"/>
                      </a:solidFill>
                      <a:prstDash val="solid"/>
                    </a:lnT>
                    <a:lnB w="6350">
                      <a:solidFill>
                        <a:srgbClr val="4471C4"/>
                      </a:solidFill>
                      <a:prstDash val="solid"/>
                    </a:lnB>
                  </a:tcPr>
                </a:tc>
                <a:extLst>
                  <a:ext uri="{0D108BD9-81ED-4DB2-BD59-A6C34878D82A}">
                    <a16:rowId xmlns:a16="http://schemas.microsoft.com/office/drawing/2014/main" val="10002"/>
                  </a:ext>
                </a:extLst>
              </a:tr>
            </a:tbl>
          </a:graphicData>
        </a:graphic>
      </p:graphicFrame>
      <p:sp>
        <p:nvSpPr>
          <p:cNvPr id="17" name="object 17"/>
          <p:cNvSpPr txBox="1"/>
          <p:nvPr/>
        </p:nvSpPr>
        <p:spPr>
          <a:xfrm>
            <a:off x="6866381" y="4333747"/>
            <a:ext cx="4124960" cy="574040"/>
          </a:xfrm>
          <a:prstGeom prst="rect">
            <a:avLst/>
          </a:prstGeom>
        </p:spPr>
        <p:txBody>
          <a:bodyPr vert="horz" wrap="square" lIns="0" tIns="12700" rIns="0" bIns="0" rtlCol="0">
            <a:spAutoFit/>
          </a:bodyPr>
          <a:lstStyle/>
          <a:p>
            <a:pPr marL="12700" marR="5080">
              <a:lnSpc>
                <a:spcPct val="100000"/>
              </a:lnSpc>
              <a:spcBef>
                <a:spcPts val="100"/>
              </a:spcBef>
            </a:pPr>
            <a:r>
              <a:rPr sz="1800" b="1" spc="-25" dirty="0">
                <a:latin typeface="Calibri"/>
                <a:cs typeface="Calibri"/>
              </a:rPr>
              <a:t>Yes,</a:t>
            </a:r>
            <a:r>
              <a:rPr sz="1800" b="1" spc="-45" dirty="0">
                <a:latin typeface="Calibri"/>
                <a:cs typeface="Calibri"/>
              </a:rPr>
              <a:t> </a:t>
            </a:r>
            <a:r>
              <a:rPr sz="1800" b="1" spc="-10" dirty="0">
                <a:latin typeface="Calibri"/>
                <a:cs typeface="Calibri"/>
              </a:rPr>
              <a:t>Tübingen</a:t>
            </a:r>
            <a:r>
              <a:rPr sz="1800" b="1" spc="-25" dirty="0">
                <a:latin typeface="Calibri"/>
                <a:cs typeface="Calibri"/>
              </a:rPr>
              <a:t> </a:t>
            </a:r>
            <a:r>
              <a:rPr sz="1800" b="1" spc="-10" dirty="0">
                <a:latin typeface="Calibri"/>
                <a:cs typeface="Calibri"/>
              </a:rPr>
              <a:t>dataset</a:t>
            </a:r>
            <a:r>
              <a:rPr sz="1800" b="1" spc="-45" dirty="0">
                <a:latin typeface="Calibri"/>
                <a:cs typeface="Calibri"/>
              </a:rPr>
              <a:t> </a:t>
            </a:r>
            <a:r>
              <a:rPr sz="1800" b="1" dirty="0">
                <a:latin typeface="Calibri"/>
                <a:cs typeface="Calibri"/>
              </a:rPr>
              <a:t>clearly</a:t>
            </a:r>
            <a:r>
              <a:rPr sz="1800" b="1" spc="-60" dirty="0">
                <a:latin typeface="Calibri"/>
                <a:cs typeface="Calibri"/>
              </a:rPr>
              <a:t> </a:t>
            </a:r>
            <a:r>
              <a:rPr sz="1800" b="1" dirty="0">
                <a:latin typeface="Calibri"/>
                <a:cs typeface="Calibri"/>
              </a:rPr>
              <a:t>in</a:t>
            </a:r>
            <a:r>
              <a:rPr sz="1800" b="1" spc="-30" dirty="0">
                <a:latin typeface="Calibri"/>
                <a:cs typeface="Calibri"/>
              </a:rPr>
              <a:t> </a:t>
            </a:r>
            <a:r>
              <a:rPr sz="1800" b="1" dirty="0">
                <a:latin typeface="Calibri"/>
                <a:cs typeface="Calibri"/>
              </a:rPr>
              <a:t>the</a:t>
            </a:r>
            <a:r>
              <a:rPr sz="1800" b="1" spc="-25" dirty="0">
                <a:latin typeface="Calibri"/>
                <a:cs typeface="Calibri"/>
              </a:rPr>
              <a:t> </a:t>
            </a:r>
            <a:r>
              <a:rPr sz="1800" b="1" spc="-10" dirty="0">
                <a:latin typeface="Calibri"/>
                <a:cs typeface="Calibri"/>
              </a:rPr>
              <a:t>training dataset.</a:t>
            </a:r>
            <a:endParaRPr sz="1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35" dirty="0">
                <a:solidFill>
                  <a:srgbClr val="000000"/>
                </a:solidFill>
              </a:rPr>
              <a:t>Construct</a:t>
            </a:r>
            <a:r>
              <a:rPr spc="-200" dirty="0">
                <a:solidFill>
                  <a:srgbClr val="000000"/>
                </a:solidFill>
              </a:rPr>
              <a:t> </a:t>
            </a:r>
            <a:r>
              <a:rPr spc="-50" dirty="0">
                <a:solidFill>
                  <a:srgbClr val="000000"/>
                </a:solidFill>
              </a:rPr>
              <a:t>Validity:</a:t>
            </a:r>
            <a:r>
              <a:rPr spc="-190" dirty="0">
                <a:solidFill>
                  <a:srgbClr val="000000"/>
                </a:solidFill>
              </a:rPr>
              <a:t> </a:t>
            </a:r>
            <a:r>
              <a:rPr spc="-20" dirty="0">
                <a:solidFill>
                  <a:srgbClr val="000000"/>
                </a:solidFill>
              </a:rPr>
              <a:t>What</a:t>
            </a:r>
            <a:r>
              <a:rPr spc="-185" dirty="0">
                <a:solidFill>
                  <a:srgbClr val="000000"/>
                </a:solidFill>
              </a:rPr>
              <a:t> </a:t>
            </a:r>
            <a:r>
              <a:rPr dirty="0">
                <a:solidFill>
                  <a:srgbClr val="000000"/>
                </a:solidFill>
              </a:rPr>
              <a:t>are</a:t>
            </a:r>
            <a:r>
              <a:rPr spc="-200" dirty="0">
                <a:solidFill>
                  <a:srgbClr val="000000"/>
                </a:solidFill>
              </a:rPr>
              <a:t> </a:t>
            </a:r>
            <a:r>
              <a:rPr dirty="0">
                <a:solidFill>
                  <a:srgbClr val="000000"/>
                </a:solidFill>
              </a:rPr>
              <a:t>we</a:t>
            </a:r>
            <a:r>
              <a:rPr spc="-190" dirty="0">
                <a:solidFill>
                  <a:srgbClr val="000000"/>
                </a:solidFill>
              </a:rPr>
              <a:t> </a:t>
            </a:r>
            <a:r>
              <a:rPr spc="-10" dirty="0">
                <a:solidFill>
                  <a:srgbClr val="000000"/>
                </a:solidFill>
              </a:rPr>
              <a:t>Measuring?</a:t>
            </a:r>
          </a:p>
        </p:txBody>
      </p:sp>
      <p:sp>
        <p:nvSpPr>
          <p:cNvPr id="3" name="object 3"/>
          <p:cNvSpPr/>
          <p:nvPr/>
        </p:nvSpPr>
        <p:spPr>
          <a:xfrm>
            <a:off x="5368290" y="2791205"/>
            <a:ext cx="824230" cy="328930"/>
          </a:xfrm>
          <a:custGeom>
            <a:avLst/>
            <a:gdLst/>
            <a:ahLst/>
            <a:cxnLst/>
            <a:rect l="l" t="t" r="r" b="b"/>
            <a:pathLst>
              <a:path w="824229" h="328930">
                <a:moveTo>
                  <a:pt x="408559" y="2413"/>
                </a:moveTo>
                <a:lnTo>
                  <a:pt x="381888" y="2413"/>
                </a:lnTo>
                <a:lnTo>
                  <a:pt x="381888" y="325120"/>
                </a:lnTo>
                <a:lnTo>
                  <a:pt x="408559" y="325120"/>
                </a:lnTo>
                <a:lnTo>
                  <a:pt x="408559" y="2413"/>
                </a:lnTo>
                <a:close/>
              </a:path>
              <a:path w="824229" h="328930">
                <a:moveTo>
                  <a:pt x="104901" y="0"/>
                </a:moveTo>
                <a:lnTo>
                  <a:pt x="60118" y="21113"/>
                </a:lnTo>
                <a:lnTo>
                  <a:pt x="27050" y="57658"/>
                </a:lnTo>
                <a:lnTo>
                  <a:pt x="6762" y="106552"/>
                </a:lnTo>
                <a:lnTo>
                  <a:pt x="99" y="162814"/>
                </a:lnTo>
                <a:lnTo>
                  <a:pt x="0" y="164592"/>
                </a:lnTo>
                <a:lnTo>
                  <a:pt x="6762" y="222678"/>
                </a:lnTo>
                <a:lnTo>
                  <a:pt x="27050" y="271526"/>
                </a:lnTo>
                <a:lnTo>
                  <a:pt x="60023" y="307895"/>
                </a:lnTo>
                <a:lnTo>
                  <a:pt x="104901" y="328930"/>
                </a:lnTo>
                <a:lnTo>
                  <a:pt x="108965" y="315595"/>
                </a:lnTo>
                <a:lnTo>
                  <a:pt x="90249" y="307306"/>
                </a:lnTo>
                <a:lnTo>
                  <a:pt x="74104" y="295767"/>
                </a:lnTo>
                <a:lnTo>
                  <a:pt x="49530" y="262890"/>
                </a:lnTo>
                <a:lnTo>
                  <a:pt x="34845" y="218186"/>
                </a:lnTo>
                <a:lnTo>
                  <a:pt x="30046" y="164592"/>
                </a:lnTo>
                <a:lnTo>
                  <a:pt x="29972" y="162814"/>
                </a:lnTo>
                <a:lnTo>
                  <a:pt x="31188" y="134790"/>
                </a:lnTo>
                <a:lnTo>
                  <a:pt x="40955" y="86125"/>
                </a:lnTo>
                <a:lnTo>
                  <a:pt x="60577" y="47696"/>
                </a:lnTo>
                <a:lnTo>
                  <a:pt x="90624" y="21597"/>
                </a:lnTo>
                <a:lnTo>
                  <a:pt x="109600" y="13335"/>
                </a:lnTo>
                <a:lnTo>
                  <a:pt x="104901" y="0"/>
                </a:lnTo>
                <a:close/>
              </a:path>
              <a:path w="824229" h="328930">
                <a:moveTo>
                  <a:pt x="719201" y="0"/>
                </a:moveTo>
                <a:lnTo>
                  <a:pt x="714501" y="13335"/>
                </a:lnTo>
                <a:lnTo>
                  <a:pt x="733551" y="21597"/>
                </a:lnTo>
                <a:lnTo>
                  <a:pt x="749935" y="33051"/>
                </a:lnTo>
                <a:lnTo>
                  <a:pt x="774700" y="65532"/>
                </a:lnTo>
                <a:lnTo>
                  <a:pt x="789273" y="109220"/>
                </a:lnTo>
                <a:lnTo>
                  <a:pt x="792863" y="134417"/>
                </a:lnTo>
                <a:lnTo>
                  <a:pt x="792916" y="134790"/>
                </a:lnTo>
                <a:lnTo>
                  <a:pt x="792896" y="191845"/>
                </a:lnTo>
                <a:lnTo>
                  <a:pt x="783093" y="241859"/>
                </a:lnTo>
                <a:lnTo>
                  <a:pt x="763551" y="280965"/>
                </a:lnTo>
                <a:lnTo>
                  <a:pt x="733746" y="307306"/>
                </a:lnTo>
                <a:lnTo>
                  <a:pt x="715010" y="315595"/>
                </a:lnTo>
                <a:lnTo>
                  <a:pt x="719201" y="328930"/>
                </a:lnTo>
                <a:lnTo>
                  <a:pt x="764032" y="307895"/>
                </a:lnTo>
                <a:lnTo>
                  <a:pt x="797051" y="271526"/>
                </a:lnTo>
                <a:lnTo>
                  <a:pt x="817340" y="222678"/>
                </a:lnTo>
                <a:lnTo>
                  <a:pt x="824102" y="164592"/>
                </a:lnTo>
                <a:lnTo>
                  <a:pt x="822413" y="134790"/>
                </a:lnTo>
                <a:lnTo>
                  <a:pt x="822392" y="134417"/>
                </a:lnTo>
                <a:lnTo>
                  <a:pt x="808779" y="80974"/>
                </a:lnTo>
                <a:lnTo>
                  <a:pt x="781923" y="37468"/>
                </a:lnTo>
                <a:lnTo>
                  <a:pt x="743061" y="8616"/>
                </a:lnTo>
                <a:lnTo>
                  <a:pt x="719201" y="0"/>
                </a:lnTo>
                <a:close/>
              </a:path>
            </a:pathLst>
          </a:custGeom>
          <a:solidFill>
            <a:srgbClr val="000000"/>
          </a:solidFill>
        </p:spPr>
        <p:txBody>
          <a:bodyPr wrap="square" lIns="0" tIns="0" rIns="0" bIns="0" rtlCol="0"/>
          <a:lstStyle/>
          <a:p>
            <a:endParaRPr/>
          </a:p>
        </p:txBody>
      </p:sp>
      <p:sp>
        <p:nvSpPr>
          <p:cNvPr id="4" name="object 4"/>
          <p:cNvSpPr/>
          <p:nvPr/>
        </p:nvSpPr>
        <p:spPr>
          <a:xfrm>
            <a:off x="6563106" y="2791205"/>
            <a:ext cx="488950" cy="328930"/>
          </a:xfrm>
          <a:custGeom>
            <a:avLst/>
            <a:gdLst/>
            <a:ahLst/>
            <a:cxnLst/>
            <a:rect l="l" t="t" r="r" b="b"/>
            <a:pathLst>
              <a:path w="488950" h="328930">
                <a:moveTo>
                  <a:pt x="383921" y="0"/>
                </a:moveTo>
                <a:lnTo>
                  <a:pt x="379222" y="13335"/>
                </a:lnTo>
                <a:lnTo>
                  <a:pt x="398272" y="21597"/>
                </a:lnTo>
                <a:lnTo>
                  <a:pt x="414654" y="33051"/>
                </a:lnTo>
                <a:lnTo>
                  <a:pt x="439420" y="65532"/>
                </a:lnTo>
                <a:lnTo>
                  <a:pt x="453993" y="109220"/>
                </a:lnTo>
                <a:lnTo>
                  <a:pt x="457583" y="134417"/>
                </a:lnTo>
                <a:lnTo>
                  <a:pt x="457636" y="134790"/>
                </a:lnTo>
                <a:lnTo>
                  <a:pt x="457616" y="191845"/>
                </a:lnTo>
                <a:lnTo>
                  <a:pt x="447813" y="241859"/>
                </a:lnTo>
                <a:lnTo>
                  <a:pt x="428271" y="280965"/>
                </a:lnTo>
                <a:lnTo>
                  <a:pt x="398466" y="307306"/>
                </a:lnTo>
                <a:lnTo>
                  <a:pt x="379729" y="315595"/>
                </a:lnTo>
                <a:lnTo>
                  <a:pt x="383921" y="328930"/>
                </a:lnTo>
                <a:lnTo>
                  <a:pt x="428752" y="307895"/>
                </a:lnTo>
                <a:lnTo>
                  <a:pt x="461772" y="271526"/>
                </a:lnTo>
                <a:lnTo>
                  <a:pt x="482060" y="222678"/>
                </a:lnTo>
                <a:lnTo>
                  <a:pt x="488823" y="164592"/>
                </a:lnTo>
                <a:lnTo>
                  <a:pt x="487133" y="134790"/>
                </a:lnTo>
                <a:lnTo>
                  <a:pt x="487112" y="134417"/>
                </a:lnTo>
                <a:lnTo>
                  <a:pt x="473499" y="80974"/>
                </a:lnTo>
                <a:lnTo>
                  <a:pt x="446643" y="37468"/>
                </a:lnTo>
                <a:lnTo>
                  <a:pt x="407781" y="8616"/>
                </a:lnTo>
                <a:lnTo>
                  <a:pt x="383921" y="0"/>
                </a:lnTo>
                <a:close/>
              </a:path>
              <a:path w="488950" h="328930">
                <a:moveTo>
                  <a:pt x="104901" y="0"/>
                </a:moveTo>
                <a:lnTo>
                  <a:pt x="60118" y="21113"/>
                </a:lnTo>
                <a:lnTo>
                  <a:pt x="27050" y="57658"/>
                </a:lnTo>
                <a:lnTo>
                  <a:pt x="6762" y="106552"/>
                </a:lnTo>
                <a:lnTo>
                  <a:pt x="99" y="162814"/>
                </a:lnTo>
                <a:lnTo>
                  <a:pt x="0" y="164592"/>
                </a:lnTo>
                <a:lnTo>
                  <a:pt x="6762" y="222678"/>
                </a:lnTo>
                <a:lnTo>
                  <a:pt x="27050" y="271526"/>
                </a:lnTo>
                <a:lnTo>
                  <a:pt x="60023" y="307895"/>
                </a:lnTo>
                <a:lnTo>
                  <a:pt x="104901" y="328930"/>
                </a:lnTo>
                <a:lnTo>
                  <a:pt x="108966" y="315595"/>
                </a:lnTo>
                <a:lnTo>
                  <a:pt x="90249" y="307306"/>
                </a:lnTo>
                <a:lnTo>
                  <a:pt x="74104" y="295767"/>
                </a:lnTo>
                <a:lnTo>
                  <a:pt x="49529" y="262890"/>
                </a:lnTo>
                <a:lnTo>
                  <a:pt x="34845" y="218186"/>
                </a:lnTo>
                <a:lnTo>
                  <a:pt x="30046" y="164592"/>
                </a:lnTo>
                <a:lnTo>
                  <a:pt x="29972" y="162814"/>
                </a:lnTo>
                <a:lnTo>
                  <a:pt x="34845" y="109220"/>
                </a:lnTo>
                <a:lnTo>
                  <a:pt x="49529" y="65532"/>
                </a:lnTo>
                <a:lnTo>
                  <a:pt x="74279" y="33051"/>
                </a:lnTo>
                <a:lnTo>
                  <a:pt x="109600" y="13335"/>
                </a:lnTo>
                <a:lnTo>
                  <a:pt x="104901" y="0"/>
                </a:lnTo>
                <a:close/>
              </a:path>
            </a:pathLst>
          </a:custGeom>
          <a:solidFill>
            <a:srgbClr val="000000"/>
          </a:solidFill>
        </p:spPr>
        <p:txBody>
          <a:bodyPr wrap="square" lIns="0" tIns="0" rIns="0" bIns="0" rtlCol="0"/>
          <a:lstStyle/>
          <a:p>
            <a:endParaRPr/>
          </a:p>
        </p:txBody>
      </p:sp>
      <p:sp>
        <p:nvSpPr>
          <p:cNvPr id="5" name="object 5"/>
          <p:cNvSpPr txBox="1"/>
          <p:nvPr/>
        </p:nvSpPr>
        <p:spPr>
          <a:xfrm>
            <a:off x="916939" y="1793493"/>
            <a:ext cx="6423660" cy="1348105"/>
          </a:xfrm>
          <a:prstGeom prst="rect">
            <a:avLst/>
          </a:prstGeom>
        </p:spPr>
        <p:txBody>
          <a:bodyPr vert="horz" wrap="square" lIns="0" tIns="12065" rIns="0" bIns="0" rtlCol="0">
            <a:spAutoFit/>
          </a:bodyPr>
          <a:lstStyle/>
          <a:p>
            <a:pPr marL="12700">
              <a:lnSpc>
                <a:spcPct val="100000"/>
              </a:lnSpc>
              <a:spcBef>
                <a:spcPts val="95"/>
              </a:spcBef>
            </a:pPr>
            <a:r>
              <a:rPr sz="2800" dirty="0">
                <a:latin typeface="Calibri"/>
                <a:cs typeface="Calibri"/>
              </a:rPr>
              <a:t>Let</a:t>
            </a:r>
            <a:r>
              <a:rPr sz="2800" spc="-55" dirty="0">
                <a:latin typeface="Calibri"/>
                <a:cs typeface="Calibri"/>
              </a:rPr>
              <a:t> </a:t>
            </a:r>
            <a:r>
              <a:rPr sz="2800" dirty="0">
                <a:latin typeface="Calibri"/>
                <a:cs typeface="Calibri"/>
              </a:rPr>
              <a:t>us</a:t>
            </a:r>
            <a:r>
              <a:rPr sz="2800" spc="-45" dirty="0">
                <a:latin typeface="Calibri"/>
                <a:cs typeface="Calibri"/>
              </a:rPr>
              <a:t> </a:t>
            </a:r>
            <a:r>
              <a:rPr sz="2800" dirty="0">
                <a:latin typeface="Calibri"/>
                <a:cs typeface="Calibri"/>
              </a:rPr>
              <a:t>model</a:t>
            </a:r>
            <a:r>
              <a:rPr sz="2800" spc="-45" dirty="0">
                <a:latin typeface="Calibri"/>
                <a:cs typeface="Calibri"/>
              </a:rPr>
              <a:t> </a:t>
            </a:r>
            <a:r>
              <a:rPr sz="2800" spc="-20" dirty="0">
                <a:latin typeface="Calibri"/>
                <a:cs typeface="Calibri"/>
              </a:rPr>
              <a:t>knowledge-</a:t>
            </a:r>
            <a:r>
              <a:rPr sz="2800" dirty="0">
                <a:latin typeface="Calibri"/>
                <a:cs typeface="Calibri"/>
              </a:rPr>
              <a:t>based</a:t>
            </a:r>
            <a:r>
              <a:rPr sz="2800" spc="-10" dirty="0">
                <a:latin typeface="Calibri"/>
                <a:cs typeface="Calibri"/>
              </a:rPr>
              <a:t> </a:t>
            </a:r>
            <a:r>
              <a:rPr sz="2800" dirty="0">
                <a:latin typeface="Calibri"/>
                <a:cs typeface="Calibri"/>
              </a:rPr>
              <a:t>discovery</a:t>
            </a:r>
            <a:r>
              <a:rPr sz="2800" spc="-40" dirty="0">
                <a:latin typeface="Calibri"/>
                <a:cs typeface="Calibri"/>
              </a:rPr>
              <a:t> </a:t>
            </a:r>
            <a:r>
              <a:rPr sz="2800" spc="-25" dirty="0">
                <a:latin typeface="Calibri"/>
                <a:cs typeface="Calibri"/>
              </a:rPr>
              <a:t>as:</a:t>
            </a:r>
            <a:endParaRPr sz="2800">
              <a:latin typeface="Calibri"/>
              <a:cs typeface="Calibri"/>
            </a:endParaRPr>
          </a:p>
          <a:p>
            <a:pPr>
              <a:lnSpc>
                <a:spcPct val="100000"/>
              </a:lnSpc>
              <a:spcBef>
                <a:spcPts val="280"/>
              </a:spcBef>
            </a:pPr>
            <a:endParaRPr sz="2800">
              <a:latin typeface="Calibri"/>
              <a:cs typeface="Calibri"/>
            </a:endParaRPr>
          </a:p>
          <a:p>
            <a:pPr marL="4191635">
              <a:lnSpc>
                <a:spcPct val="100000"/>
              </a:lnSpc>
              <a:tabLst>
                <a:tab pos="4568190" algn="l"/>
                <a:tab pos="5385435" algn="l"/>
                <a:tab pos="5763260" algn="l"/>
              </a:tabLst>
            </a:pPr>
            <a:r>
              <a:rPr sz="2800" spc="-50" dirty="0">
                <a:latin typeface="Cambria Math"/>
                <a:cs typeface="Cambria Math"/>
              </a:rPr>
              <a:t>𝑃</a:t>
            </a:r>
            <a:r>
              <a:rPr sz="2800" dirty="0">
                <a:latin typeface="Cambria Math"/>
                <a:cs typeface="Cambria Math"/>
              </a:rPr>
              <a:t>	𝑌</a:t>
            </a:r>
            <a:r>
              <a:rPr sz="2800" spc="310" dirty="0">
                <a:latin typeface="Cambria Math"/>
                <a:cs typeface="Cambria Math"/>
              </a:rPr>
              <a:t> </a:t>
            </a:r>
            <a:r>
              <a:rPr sz="2800" spc="-50" dirty="0">
                <a:latin typeface="Cambria Math"/>
                <a:cs typeface="Cambria Math"/>
              </a:rPr>
              <a:t>𝐷</a:t>
            </a:r>
            <a:r>
              <a:rPr sz="2800" dirty="0">
                <a:latin typeface="Cambria Math"/>
                <a:cs typeface="Cambria Math"/>
              </a:rPr>
              <a:t>	</a:t>
            </a:r>
            <a:r>
              <a:rPr sz="2800" spc="-50" dirty="0">
                <a:latin typeface="Cambria Math"/>
                <a:cs typeface="Cambria Math"/>
              </a:rPr>
              <a:t>𝑃</a:t>
            </a:r>
            <a:r>
              <a:rPr sz="2800" dirty="0">
                <a:latin typeface="Cambria Math"/>
                <a:cs typeface="Cambria Math"/>
              </a:rPr>
              <a:t>	</a:t>
            </a:r>
            <a:r>
              <a:rPr sz="2800" spc="-50" dirty="0">
                <a:latin typeface="Cambria Math"/>
                <a:cs typeface="Cambria Math"/>
              </a:rPr>
              <a:t>𝐷</a:t>
            </a:r>
            <a:endParaRPr sz="2800">
              <a:latin typeface="Cambria Math"/>
              <a:cs typeface="Cambria Math"/>
            </a:endParaRPr>
          </a:p>
        </p:txBody>
      </p:sp>
      <p:sp>
        <p:nvSpPr>
          <p:cNvPr id="6" name="object 6"/>
          <p:cNvSpPr txBox="1"/>
          <p:nvPr/>
        </p:nvSpPr>
        <p:spPr>
          <a:xfrm>
            <a:off x="916939" y="4137431"/>
            <a:ext cx="9822180" cy="1433830"/>
          </a:xfrm>
          <a:prstGeom prst="rect">
            <a:avLst/>
          </a:prstGeom>
        </p:spPr>
        <p:txBody>
          <a:bodyPr vert="horz" wrap="square" lIns="0" tIns="97790" rIns="0" bIns="0" rtlCol="0">
            <a:spAutoFit/>
          </a:bodyPr>
          <a:lstStyle/>
          <a:p>
            <a:pPr marL="240665" indent="-227965">
              <a:lnSpc>
                <a:spcPct val="100000"/>
              </a:lnSpc>
              <a:spcBef>
                <a:spcPts val="770"/>
              </a:spcBef>
              <a:buFont typeface="Arial MT"/>
              <a:buChar char="•"/>
              <a:tabLst>
                <a:tab pos="240665" algn="l"/>
              </a:tabLst>
            </a:pPr>
            <a:r>
              <a:rPr sz="2800" dirty="0">
                <a:latin typeface="Calibri"/>
                <a:cs typeface="Calibri"/>
              </a:rPr>
              <a:t>With</a:t>
            </a:r>
            <a:r>
              <a:rPr sz="2800" spc="-70" dirty="0">
                <a:latin typeface="Calibri"/>
                <a:cs typeface="Calibri"/>
              </a:rPr>
              <a:t> </a:t>
            </a:r>
            <a:r>
              <a:rPr sz="2800" dirty="0">
                <a:latin typeface="Calibri"/>
                <a:cs typeface="Calibri"/>
              </a:rPr>
              <a:t>memorized</a:t>
            </a:r>
            <a:r>
              <a:rPr sz="2800" spc="-80" dirty="0">
                <a:latin typeface="Calibri"/>
                <a:cs typeface="Calibri"/>
              </a:rPr>
              <a:t> </a:t>
            </a:r>
            <a:r>
              <a:rPr sz="2800" dirty="0">
                <a:latin typeface="Calibri"/>
                <a:cs typeface="Calibri"/>
              </a:rPr>
              <a:t>benchmark</a:t>
            </a:r>
            <a:r>
              <a:rPr sz="2800" spc="-60" dirty="0">
                <a:latin typeface="Calibri"/>
                <a:cs typeface="Calibri"/>
              </a:rPr>
              <a:t> </a:t>
            </a:r>
            <a:r>
              <a:rPr sz="2800" dirty="0">
                <a:latin typeface="Calibri"/>
                <a:cs typeface="Calibri"/>
              </a:rPr>
              <a:t>data,</a:t>
            </a:r>
            <a:r>
              <a:rPr sz="2800" spc="-75" dirty="0">
                <a:latin typeface="Calibri"/>
                <a:cs typeface="Calibri"/>
              </a:rPr>
              <a:t> </a:t>
            </a:r>
            <a:r>
              <a:rPr sz="2800" dirty="0">
                <a:latin typeface="Calibri"/>
                <a:cs typeface="Calibri"/>
              </a:rPr>
              <a:t>we</a:t>
            </a:r>
            <a:r>
              <a:rPr sz="2800" spc="-85" dirty="0">
                <a:latin typeface="Calibri"/>
                <a:cs typeface="Calibri"/>
              </a:rPr>
              <a:t> </a:t>
            </a:r>
            <a:r>
              <a:rPr sz="2800" dirty="0">
                <a:latin typeface="Calibri"/>
                <a:cs typeface="Calibri"/>
              </a:rPr>
              <a:t>are</a:t>
            </a:r>
            <a:r>
              <a:rPr sz="2800" spc="-70" dirty="0">
                <a:latin typeface="Calibri"/>
                <a:cs typeface="Calibri"/>
              </a:rPr>
              <a:t> </a:t>
            </a:r>
            <a:r>
              <a:rPr sz="2800" i="1" dirty="0">
                <a:latin typeface="Calibri"/>
                <a:cs typeface="Calibri"/>
              </a:rPr>
              <a:t>not</a:t>
            </a:r>
            <a:r>
              <a:rPr sz="2800" i="1" spc="-95" dirty="0">
                <a:latin typeface="Calibri"/>
                <a:cs typeface="Calibri"/>
              </a:rPr>
              <a:t> </a:t>
            </a:r>
            <a:r>
              <a:rPr sz="2800" dirty="0">
                <a:latin typeface="Calibri"/>
                <a:cs typeface="Calibri"/>
              </a:rPr>
              <a:t>measuring</a:t>
            </a:r>
            <a:r>
              <a:rPr sz="2800" spc="-65" dirty="0">
                <a:latin typeface="Calibri"/>
                <a:cs typeface="Calibri"/>
              </a:rPr>
              <a:t> </a:t>
            </a:r>
            <a:r>
              <a:rPr sz="2800" spc="-20" dirty="0">
                <a:latin typeface="Cambria Math"/>
                <a:cs typeface="Cambria Math"/>
              </a:rPr>
              <a:t>𝑃(𝐷)</a:t>
            </a:r>
            <a:endParaRPr sz="2800" dirty="0">
              <a:latin typeface="Cambria Math"/>
              <a:cs typeface="Cambria Math"/>
            </a:endParaRPr>
          </a:p>
          <a:p>
            <a:pPr marL="240029" marR="5080" indent="-227965">
              <a:lnSpc>
                <a:spcPts val="3020"/>
              </a:lnSpc>
              <a:spcBef>
                <a:spcPts val="1055"/>
              </a:spcBef>
              <a:buFont typeface="Arial MT"/>
              <a:buChar char="•"/>
              <a:tabLst>
                <a:tab pos="241300" algn="l"/>
              </a:tabLst>
            </a:pPr>
            <a:r>
              <a:rPr sz="2800" dirty="0">
                <a:latin typeface="Calibri"/>
                <a:cs typeface="Calibri"/>
              </a:rPr>
              <a:t>We</a:t>
            </a:r>
            <a:r>
              <a:rPr sz="2800" spc="-85" dirty="0">
                <a:latin typeface="Calibri"/>
                <a:cs typeface="Calibri"/>
              </a:rPr>
              <a:t> </a:t>
            </a:r>
            <a:r>
              <a:rPr sz="2800" i="1" dirty="0">
                <a:latin typeface="Calibri"/>
                <a:cs typeface="Calibri"/>
              </a:rPr>
              <a:t>are</a:t>
            </a:r>
            <a:r>
              <a:rPr sz="2800" i="1" spc="-70" dirty="0">
                <a:latin typeface="Calibri"/>
                <a:cs typeface="Calibri"/>
              </a:rPr>
              <a:t> </a:t>
            </a:r>
            <a:r>
              <a:rPr sz="2800" dirty="0">
                <a:latin typeface="Calibri"/>
                <a:cs typeface="Calibri"/>
              </a:rPr>
              <a:t>measuring:</a:t>
            </a:r>
            <a:r>
              <a:rPr sz="2800" spc="-55" dirty="0">
                <a:latin typeface="Calibri"/>
                <a:cs typeface="Calibri"/>
              </a:rPr>
              <a:t> </a:t>
            </a:r>
            <a:r>
              <a:rPr sz="2800" dirty="0">
                <a:latin typeface="Calibri"/>
                <a:cs typeface="Calibri"/>
              </a:rPr>
              <a:t>how</a:t>
            </a:r>
            <a:r>
              <a:rPr sz="2800" spc="-85" dirty="0">
                <a:latin typeface="Calibri"/>
                <a:cs typeface="Calibri"/>
              </a:rPr>
              <a:t> </a:t>
            </a:r>
            <a:r>
              <a:rPr sz="2800" dirty="0">
                <a:latin typeface="Calibri"/>
                <a:cs typeface="Calibri"/>
              </a:rPr>
              <a:t>LLM</a:t>
            </a:r>
            <a:r>
              <a:rPr sz="2800" spc="-70" dirty="0">
                <a:latin typeface="Calibri"/>
                <a:cs typeface="Calibri"/>
              </a:rPr>
              <a:t> </a:t>
            </a:r>
            <a:r>
              <a:rPr sz="2800" dirty="0">
                <a:latin typeface="Calibri"/>
                <a:cs typeface="Calibri"/>
              </a:rPr>
              <a:t>can</a:t>
            </a:r>
            <a:r>
              <a:rPr sz="2800" spc="-75" dirty="0">
                <a:latin typeface="Calibri"/>
                <a:cs typeface="Calibri"/>
              </a:rPr>
              <a:t> </a:t>
            </a:r>
            <a:r>
              <a:rPr sz="2800" dirty="0">
                <a:latin typeface="Calibri"/>
                <a:cs typeface="Calibri"/>
              </a:rPr>
              <a:t>process</a:t>
            </a:r>
            <a:r>
              <a:rPr sz="2800" spc="-60" dirty="0">
                <a:latin typeface="Calibri"/>
                <a:cs typeface="Calibri"/>
              </a:rPr>
              <a:t> </a:t>
            </a:r>
            <a:r>
              <a:rPr sz="2800" dirty="0">
                <a:latin typeface="Calibri"/>
                <a:cs typeface="Calibri"/>
              </a:rPr>
              <a:t>and</a:t>
            </a:r>
            <a:r>
              <a:rPr sz="2800" spc="-65" dirty="0">
                <a:latin typeface="Calibri"/>
                <a:cs typeface="Calibri"/>
              </a:rPr>
              <a:t> </a:t>
            </a:r>
            <a:r>
              <a:rPr sz="2800" spc="-20" dirty="0">
                <a:latin typeface="Calibri"/>
                <a:cs typeface="Calibri"/>
              </a:rPr>
              <a:t>transform</a:t>
            </a:r>
            <a:r>
              <a:rPr sz="2800" spc="-50" dirty="0">
                <a:latin typeface="Calibri"/>
                <a:cs typeface="Calibri"/>
              </a:rPr>
              <a:t> </a:t>
            </a:r>
            <a:r>
              <a:rPr sz="2800" dirty="0">
                <a:latin typeface="Cambria Math"/>
                <a:cs typeface="Cambria Math"/>
              </a:rPr>
              <a:t>𝐷</a:t>
            </a:r>
            <a:r>
              <a:rPr sz="2800" spc="5" dirty="0">
                <a:latin typeface="Cambria Math"/>
                <a:cs typeface="Cambria Math"/>
              </a:rPr>
              <a:t> </a:t>
            </a:r>
            <a:r>
              <a:rPr sz="2800" dirty="0">
                <a:latin typeface="Calibri"/>
                <a:cs typeface="Calibri"/>
              </a:rPr>
              <a:t>into</a:t>
            </a:r>
            <a:r>
              <a:rPr sz="2800" spc="-75" dirty="0">
                <a:latin typeface="Calibri"/>
                <a:cs typeface="Calibri"/>
              </a:rPr>
              <a:t> </a:t>
            </a:r>
            <a:r>
              <a:rPr sz="2800" spc="-25" dirty="0">
                <a:latin typeface="Calibri"/>
                <a:cs typeface="Calibri"/>
              </a:rPr>
              <a:t>the 	</a:t>
            </a:r>
            <a:r>
              <a:rPr sz="2800" dirty="0">
                <a:latin typeface="Calibri"/>
                <a:cs typeface="Calibri"/>
              </a:rPr>
              <a:t>necessary</a:t>
            </a:r>
            <a:r>
              <a:rPr sz="2800" spc="-80" dirty="0">
                <a:latin typeface="Calibri"/>
                <a:cs typeface="Calibri"/>
              </a:rPr>
              <a:t> </a:t>
            </a:r>
            <a:r>
              <a:rPr sz="2800" dirty="0">
                <a:latin typeface="Calibri"/>
                <a:cs typeface="Calibri"/>
              </a:rPr>
              <a:t>causal</a:t>
            </a:r>
            <a:r>
              <a:rPr sz="2800" spc="-85" dirty="0">
                <a:latin typeface="Calibri"/>
                <a:cs typeface="Calibri"/>
              </a:rPr>
              <a:t> </a:t>
            </a:r>
            <a:r>
              <a:rPr sz="2800" spc="-10" dirty="0">
                <a:latin typeface="Calibri"/>
                <a:cs typeface="Calibri"/>
              </a:rPr>
              <a:t>relationship</a:t>
            </a:r>
            <a:r>
              <a:rPr sz="2800" spc="-65" dirty="0">
                <a:latin typeface="Calibri"/>
                <a:cs typeface="Calibri"/>
              </a:rPr>
              <a:t> </a:t>
            </a:r>
            <a:r>
              <a:rPr sz="2800" spc="-50" dirty="0">
                <a:latin typeface="Cambria Math"/>
                <a:cs typeface="Cambria Math"/>
              </a:rPr>
              <a:t>𝑌</a:t>
            </a:r>
            <a:endParaRPr sz="2800" dirty="0">
              <a:latin typeface="Cambria Math"/>
              <a:cs typeface="Cambria Math"/>
            </a:endParaRPr>
          </a:p>
        </p:txBody>
      </p:sp>
      <p:sp>
        <p:nvSpPr>
          <p:cNvPr id="7" name="object 7"/>
          <p:cNvSpPr/>
          <p:nvPr/>
        </p:nvSpPr>
        <p:spPr>
          <a:xfrm>
            <a:off x="6299453" y="3179826"/>
            <a:ext cx="802005" cy="251460"/>
          </a:xfrm>
          <a:custGeom>
            <a:avLst/>
            <a:gdLst/>
            <a:ahLst/>
            <a:cxnLst/>
            <a:rect l="l" t="t" r="r" b="b"/>
            <a:pathLst>
              <a:path w="802004" h="251460">
                <a:moveTo>
                  <a:pt x="801624" y="0"/>
                </a:moveTo>
                <a:lnTo>
                  <a:pt x="797343" y="48952"/>
                </a:lnTo>
                <a:lnTo>
                  <a:pt x="785669" y="88915"/>
                </a:lnTo>
                <a:lnTo>
                  <a:pt x="768351" y="115853"/>
                </a:lnTo>
                <a:lnTo>
                  <a:pt x="747141" y="125729"/>
                </a:lnTo>
                <a:lnTo>
                  <a:pt x="455295" y="125729"/>
                </a:lnTo>
                <a:lnTo>
                  <a:pt x="434084" y="135606"/>
                </a:lnTo>
                <a:lnTo>
                  <a:pt x="416766" y="162544"/>
                </a:lnTo>
                <a:lnTo>
                  <a:pt x="405092" y="202507"/>
                </a:lnTo>
                <a:lnTo>
                  <a:pt x="400812" y="251460"/>
                </a:lnTo>
                <a:lnTo>
                  <a:pt x="396531" y="202507"/>
                </a:lnTo>
                <a:lnTo>
                  <a:pt x="384857" y="162544"/>
                </a:lnTo>
                <a:lnTo>
                  <a:pt x="367539" y="135606"/>
                </a:lnTo>
                <a:lnTo>
                  <a:pt x="346328" y="125729"/>
                </a:lnTo>
                <a:lnTo>
                  <a:pt x="54483" y="125729"/>
                </a:lnTo>
                <a:lnTo>
                  <a:pt x="33272" y="115853"/>
                </a:lnTo>
                <a:lnTo>
                  <a:pt x="15954" y="88915"/>
                </a:lnTo>
                <a:lnTo>
                  <a:pt x="4280" y="48952"/>
                </a:lnTo>
                <a:lnTo>
                  <a:pt x="0" y="0"/>
                </a:lnTo>
              </a:path>
            </a:pathLst>
          </a:custGeom>
          <a:ln w="28575">
            <a:solidFill>
              <a:srgbClr val="4471C4"/>
            </a:solidFill>
          </a:ln>
        </p:spPr>
        <p:txBody>
          <a:bodyPr wrap="square" lIns="0" tIns="0" rIns="0" bIns="0" rtlCol="0"/>
          <a:lstStyle/>
          <a:p>
            <a:endParaRPr/>
          </a:p>
        </p:txBody>
      </p:sp>
      <p:sp>
        <p:nvSpPr>
          <p:cNvPr id="8" name="object 8"/>
          <p:cNvSpPr txBox="1"/>
          <p:nvPr/>
        </p:nvSpPr>
        <p:spPr>
          <a:xfrm>
            <a:off x="6289675" y="3447110"/>
            <a:ext cx="2723515" cy="57467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6FC0"/>
                </a:solidFill>
                <a:latin typeface="Calibri"/>
                <a:cs typeface="Calibri"/>
              </a:rPr>
              <a:t>Likelihood</a:t>
            </a:r>
            <a:r>
              <a:rPr sz="1800" b="1" spc="-55" dirty="0">
                <a:solidFill>
                  <a:srgbClr val="006FC0"/>
                </a:solidFill>
                <a:latin typeface="Calibri"/>
                <a:cs typeface="Calibri"/>
              </a:rPr>
              <a:t> </a:t>
            </a:r>
            <a:r>
              <a:rPr sz="1800" b="1" dirty="0">
                <a:solidFill>
                  <a:srgbClr val="006FC0"/>
                </a:solidFill>
                <a:latin typeface="Calibri"/>
                <a:cs typeface="Calibri"/>
              </a:rPr>
              <a:t>that</a:t>
            </a:r>
            <a:r>
              <a:rPr sz="1800" b="1" spc="-40" dirty="0">
                <a:solidFill>
                  <a:srgbClr val="006FC0"/>
                </a:solidFill>
                <a:latin typeface="Calibri"/>
                <a:cs typeface="Calibri"/>
              </a:rPr>
              <a:t> </a:t>
            </a:r>
            <a:r>
              <a:rPr sz="1800" b="1" dirty="0">
                <a:solidFill>
                  <a:srgbClr val="006FC0"/>
                </a:solidFill>
                <a:latin typeface="Calibri"/>
                <a:cs typeface="Calibri"/>
              </a:rPr>
              <a:t>knowledge</a:t>
            </a:r>
            <a:r>
              <a:rPr sz="1800" b="1" spc="-55" dirty="0">
                <a:solidFill>
                  <a:srgbClr val="006FC0"/>
                </a:solidFill>
                <a:latin typeface="Calibri"/>
                <a:cs typeface="Calibri"/>
              </a:rPr>
              <a:t> </a:t>
            </a:r>
            <a:r>
              <a:rPr sz="1800" b="1" spc="-50" dirty="0">
                <a:solidFill>
                  <a:srgbClr val="006FC0"/>
                </a:solidFill>
                <a:latin typeface="Calibri"/>
                <a:cs typeface="Calibri"/>
              </a:rPr>
              <a:t>D</a:t>
            </a:r>
            <a:endParaRPr sz="1800">
              <a:latin typeface="Calibri"/>
              <a:cs typeface="Calibri"/>
            </a:endParaRPr>
          </a:p>
          <a:p>
            <a:pPr marL="12700">
              <a:lnSpc>
                <a:spcPct val="100000"/>
              </a:lnSpc>
              <a:spcBef>
                <a:spcPts val="5"/>
              </a:spcBef>
            </a:pPr>
            <a:r>
              <a:rPr sz="1800" b="1" dirty="0">
                <a:solidFill>
                  <a:srgbClr val="006FC0"/>
                </a:solidFill>
                <a:latin typeface="Calibri"/>
                <a:cs typeface="Calibri"/>
              </a:rPr>
              <a:t>is</a:t>
            </a:r>
            <a:r>
              <a:rPr sz="1800" b="1" spc="-15" dirty="0">
                <a:solidFill>
                  <a:srgbClr val="006FC0"/>
                </a:solidFill>
                <a:latin typeface="Calibri"/>
                <a:cs typeface="Calibri"/>
              </a:rPr>
              <a:t> </a:t>
            </a:r>
            <a:r>
              <a:rPr sz="1800" b="1" dirty="0">
                <a:solidFill>
                  <a:srgbClr val="006FC0"/>
                </a:solidFill>
                <a:latin typeface="Calibri"/>
                <a:cs typeface="Calibri"/>
              </a:rPr>
              <a:t>known</a:t>
            </a:r>
            <a:r>
              <a:rPr sz="1800" b="1" spc="-40" dirty="0">
                <a:solidFill>
                  <a:srgbClr val="006FC0"/>
                </a:solidFill>
                <a:latin typeface="Calibri"/>
                <a:cs typeface="Calibri"/>
              </a:rPr>
              <a:t> </a:t>
            </a:r>
            <a:r>
              <a:rPr sz="1800" b="1" dirty="0">
                <a:solidFill>
                  <a:srgbClr val="006FC0"/>
                </a:solidFill>
                <a:latin typeface="Calibri"/>
                <a:cs typeface="Calibri"/>
              </a:rPr>
              <a:t>by </a:t>
            </a:r>
            <a:r>
              <a:rPr sz="1800" b="1" spc="-25" dirty="0">
                <a:solidFill>
                  <a:srgbClr val="006FC0"/>
                </a:solidFill>
                <a:latin typeface="Calibri"/>
                <a:cs typeface="Calibri"/>
              </a:rPr>
              <a:t>LLM</a:t>
            </a:r>
            <a:endParaRPr sz="1800">
              <a:latin typeface="Calibri"/>
              <a:cs typeface="Calibri"/>
            </a:endParaRPr>
          </a:p>
        </p:txBody>
      </p:sp>
      <p:sp>
        <p:nvSpPr>
          <p:cNvPr id="9" name="object 9"/>
          <p:cNvSpPr/>
          <p:nvPr/>
        </p:nvSpPr>
        <p:spPr>
          <a:xfrm>
            <a:off x="5154929" y="3179826"/>
            <a:ext cx="1010919" cy="251460"/>
          </a:xfrm>
          <a:custGeom>
            <a:avLst/>
            <a:gdLst/>
            <a:ahLst/>
            <a:cxnLst/>
            <a:rect l="l" t="t" r="r" b="b"/>
            <a:pathLst>
              <a:path w="1010920" h="251460">
                <a:moveTo>
                  <a:pt x="1010412" y="0"/>
                </a:moveTo>
                <a:lnTo>
                  <a:pt x="1006131" y="48952"/>
                </a:lnTo>
                <a:lnTo>
                  <a:pt x="994457" y="88915"/>
                </a:lnTo>
                <a:lnTo>
                  <a:pt x="977139" y="115853"/>
                </a:lnTo>
                <a:lnTo>
                  <a:pt x="955929" y="125729"/>
                </a:lnTo>
                <a:lnTo>
                  <a:pt x="559689" y="125729"/>
                </a:lnTo>
                <a:lnTo>
                  <a:pt x="538478" y="135606"/>
                </a:lnTo>
                <a:lnTo>
                  <a:pt x="521160" y="162544"/>
                </a:lnTo>
                <a:lnTo>
                  <a:pt x="509486" y="202507"/>
                </a:lnTo>
                <a:lnTo>
                  <a:pt x="505206" y="251460"/>
                </a:lnTo>
                <a:lnTo>
                  <a:pt x="500925" y="202507"/>
                </a:lnTo>
                <a:lnTo>
                  <a:pt x="489251" y="162544"/>
                </a:lnTo>
                <a:lnTo>
                  <a:pt x="471933" y="135606"/>
                </a:lnTo>
                <a:lnTo>
                  <a:pt x="450723" y="125729"/>
                </a:lnTo>
                <a:lnTo>
                  <a:pt x="54483" y="125729"/>
                </a:lnTo>
                <a:lnTo>
                  <a:pt x="33272" y="115853"/>
                </a:lnTo>
                <a:lnTo>
                  <a:pt x="15954" y="88915"/>
                </a:lnTo>
                <a:lnTo>
                  <a:pt x="4280" y="48952"/>
                </a:lnTo>
                <a:lnTo>
                  <a:pt x="0" y="0"/>
                </a:lnTo>
              </a:path>
            </a:pathLst>
          </a:custGeom>
          <a:ln w="28575">
            <a:solidFill>
              <a:srgbClr val="FF0000"/>
            </a:solidFill>
          </a:ln>
        </p:spPr>
        <p:txBody>
          <a:bodyPr wrap="square" lIns="0" tIns="0" rIns="0" bIns="0" rtlCol="0"/>
          <a:lstStyle/>
          <a:p>
            <a:endParaRPr/>
          </a:p>
        </p:txBody>
      </p:sp>
      <p:sp>
        <p:nvSpPr>
          <p:cNvPr id="10" name="object 10"/>
          <p:cNvSpPr txBox="1"/>
          <p:nvPr/>
        </p:nvSpPr>
        <p:spPr>
          <a:xfrm>
            <a:off x="2843910" y="3447110"/>
            <a:ext cx="3239770" cy="574675"/>
          </a:xfrm>
          <a:prstGeom prst="rect">
            <a:avLst/>
          </a:prstGeom>
        </p:spPr>
        <p:txBody>
          <a:bodyPr vert="horz" wrap="square" lIns="0" tIns="12700" rIns="0" bIns="0" rtlCol="0">
            <a:spAutoFit/>
          </a:bodyPr>
          <a:lstStyle/>
          <a:p>
            <a:pPr marL="53340">
              <a:lnSpc>
                <a:spcPct val="100000"/>
              </a:lnSpc>
              <a:spcBef>
                <a:spcPts val="100"/>
              </a:spcBef>
            </a:pPr>
            <a:r>
              <a:rPr sz="1800" b="1" spc="-10" dirty="0">
                <a:solidFill>
                  <a:srgbClr val="FF0000"/>
                </a:solidFill>
                <a:latin typeface="Calibri"/>
                <a:cs typeface="Calibri"/>
              </a:rPr>
              <a:t>Likelihood</a:t>
            </a:r>
            <a:r>
              <a:rPr sz="1800" b="1" spc="-50" dirty="0">
                <a:solidFill>
                  <a:srgbClr val="FF0000"/>
                </a:solidFill>
                <a:latin typeface="Calibri"/>
                <a:cs typeface="Calibri"/>
              </a:rPr>
              <a:t> </a:t>
            </a:r>
            <a:r>
              <a:rPr sz="1800" b="1" dirty="0">
                <a:solidFill>
                  <a:srgbClr val="FF0000"/>
                </a:solidFill>
                <a:latin typeface="Calibri"/>
                <a:cs typeface="Calibri"/>
              </a:rPr>
              <a:t>that</a:t>
            </a:r>
            <a:r>
              <a:rPr sz="1800" b="1" spc="-35" dirty="0">
                <a:solidFill>
                  <a:srgbClr val="FF0000"/>
                </a:solidFill>
                <a:latin typeface="Calibri"/>
                <a:cs typeface="Calibri"/>
              </a:rPr>
              <a:t> </a:t>
            </a:r>
            <a:r>
              <a:rPr sz="1800" b="1" dirty="0">
                <a:solidFill>
                  <a:srgbClr val="FF0000"/>
                </a:solidFill>
                <a:latin typeface="Calibri"/>
                <a:cs typeface="Calibri"/>
              </a:rPr>
              <a:t>knowledge</a:t>
            </a:r>
            <a:r>
              <a:rPr sz="1800" b="1" spc="-55" dirty="0">
                <a:solidFill>
                  <a:srgbClr val="FF0000"/>
                </a:solidFill>
                <a:latin typeface="Calibri"/>
                <a:cs typeface="Calibri"/>
              </a:rPr>
              <a:t> </a:t>
            </a:r>
            <a:r>
              <a:rPr sz="1800" b="1" dirty="0">
                <a:solidFill>
                  <a:srgbClr val="FF0000"/>
                </a:solidFill>
                <a:latin typeface="Calibri"/>
                <a:cs typeface="Calibri"/>
              </a:rPr>
              <a:t>can</a:t>
            </a:r>
            <a:r>
              <a:rPr sz="1800" b="1" spc="-30" dirty="0">
                <a:solidFill>
                  <a:srgbClr val="FF0000"/>
                </a:solidFill>
                <a:latin typeface="Calibri"/>
                <a:cs typeface="Calibri"/>
              </a:rPr>
              <a:t> </a:t>
            </a:r>
            <a:r>
              <a:rPr sz="1800" b="1" spc="-25" dirty="0">
                <a:solidFill>
                  <a:srgbClr val="FF0000"/>
                </a:solidFill>
                <a:latin typeface="Calibri"/>
                <a:cs typeface="Calibri"/>
              </a:rPr>
              <a:t>be</a:t>
            </a:r>
            <a:endParaRPr sz="1800" dirty="0">
              <a:latin typeface="Calibri"/>
              <a:cs typeface="Calibri"/>
            </a:endParaRPr>
          </a:p>
          <a:p>
            <a:pPr marL="12700">
              <a:lnSpc>
                <a:spcPct val="100000"/>
              </a:lnSpc>
              <a:spcBef>
                <a:spcPts val="5"/>
              </a:spcBef>
            </a:pPr>
            <a:r>
              <a:rPr sz="1800" b="1" spc="-10" dirty="0">
                <a:solidFill>
                  <a:srgbClr val="FF0000"/>
                </a:solidFill>
                <a:latin typeface="Calibri"/>
                <a:cs typeface="Calibri"/>
              </a:rPr>
              <a:t>transformed</a:t>
            </a:r>
            <a:r>
              <a:rPr sz="1800" b="1" spc="-40" dirty="0">
                <a:solidFill>
                  <a:srgbClr val="FF0000"/>
                </a:solidFill>
                <a:latin typeface="Calibri"/>
                <a:cs typeface="Calibri"/>
              </a:rPr>
              <a:t> </a:t>
            </a:r>
            <a:r>
              <a:rPr sz="1800" b="1" dirty="0">
                <a:solidFill>
                  <a:srgbClr val="FF0000"/>
                </a:solidFill>
                <a:latin typeface="Calibri"/>
                <a:cs typeface="Calibri"/>
              </a:rPr>
              <a:t>to</a:t>
            </a:r>
            <a:r>
              <a:rPr sz="1800" b="1" spc="-40" dirty="0">
                <a:solidFill>
                  <a:srgbClr val="FF0000"/>
                </a:solidFill>
                <a:latin typeface="Calibri"/>
                <a:cs typeface="Calibri"/>
              </a:rPr>
              <a:t> </a:t>
            </a:r>
            <a:r>
              <a:rPr sz="1800" b="1" dirty="0">
                <a:solidFill>
                  <a:srgbClr val="FF0000"/>
                </a:solidFill>
                <a:latin typeface="Calibri"/>
                <a:cs typeface="Calibri"/>
              </a:rPr>
              <a:t>answer</a:t>
            </a:r>
            <a:r>
              <a:rPr sz="1800" b="1" spc="-65" dirty="0">
                <a:solidFill>
                  <a:srgbClr val="FF0000"/>
                </a:solidFill>
                <a:latin typeface="Calibri"/>
                <a:cs typeface="Calibri"/>
              </a:rPr>
              <a:t> </a:t>
            </a:r>
            <a:r>
              <a:rPr sz="1800" b="1" dirty="0">
                <a:solidFill>
                  <a:srgbClr val="FF0000"/>
                </a:solidFill>
                <a:latin typeface="Calibri"/>
                <a:cs typeface="Calibri"/>
              </a:rPr>
              <a:t>question</a:t>
            </a:r>
            <a:r>
              <a:rPr sz="1800" b="1" spc="-60" dirty="0">
                <a:solidFill>
                  <a:srgbClr val="FF0000"/>
                </a:solidFill>
                <a:latin typeface="Calibri"/>
                <a:cs typeface="Calibri"/>
              </a:rPr>
              <a:t> </a:t>
            </a:r>
            <a:r>
              <a:rPr sz="1800" b="1" spc="-50" dirty="0">
                <a:solidFill>
                  <a:srgbClr val="FF0000"/>
                </a:solidFill>
                <a:latin typeface="Calibri"/>
                <a:cs typeface="Calibri"/>
              </a:rPr>
              <a:t>Y</a:t>
            </a:r>
            <a:endParaRPr sz="18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193" y="312242"/>
            <a:ext cx="10719612" cy="1668021"/>
          </a:xfrm>
          <a:prstGeom prst="rect">
            <a:avLst/>
          </a:prstGeom>
        </p:spPr>
        <p:txBody>
          <a:bodyPr vert="horz" wrap="square" lIns="0" tIns="310769" rIns="0" bIns="0" rtlCol="0">
            <a:spAutoFit/>
          </a:bodyPr>
          <a:lstStyle/>
          <a:p>
            <a:pPr marL="193040">
              <a:lnSpc>
                <a:spcPct val="100000"/>
              </a:lnSpc>
              <a:spcBef>
                <a:spcPts val="105"/>
              </a:spcBef>
            </a:pPr>
            <a:r>
              <a:rPr lang="en-US" dirty="0">
                <a:solidFill>
                  <a:srgbClr val="000000"/>
                </a:solidFill>
              </a:rPr>
              <a:t>Implications for causality in practice: A useful tool to accelerate causal studies</a:t>
            </a:r>
            <a:endParaRPr spc="-70" dirty="0">
              <a:solidFill>
                <a:srgbClr val="000000"/>
              </a:solidFill>
            </a:endParaRPr>
          </a:p>
        </p:txBody>
      </p:sp>
      <p:pic>
        <p:nvPicPr>
          <p:cNvPr id="5" name="Picture 4">
            <a:extLst>
              <a:ext uri="{FF2B5EF4-FFF2-40B4-BE49-F238E27FC236}">
                <a16:creationId xmlns:a16="http://schemas.microsoft.com/office/drawing/2014/main" id="{C4101D91-034B-45E1-4CF1-7F2F96D83E9B}"/>
              </a:ext>
            </a:extLst>
          </p:cNvPr>
          <p:cNvPicPr>
            <a:picLocks noChangeAspect="1"/>
          </p:cNvPicPr>
          <p:nvPr/>
        </p:nvPicPr>
        <p:blipFill>
          <a:blip r:embed="rId2"/>
          <a:stretch>
            <a:fillRect/>
          </a:stretch>
        </p:blipFill>
        <p:spPr>
          <a:xfrm>
            <a:off x="0" y="2465271"/>
            <a:ext cx="12192000" cy="40804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8522" y="775842"/>
            <a:ext cx="10340975" cy="939800"/>
          </a:xfrm>
          <a:prstGeom prst="rect">
            <a:avLst/>
          </a:prstGeom>
        </p:spPr>
        <p:txBody>
          <a:bodyPr vert="horz" wrap="square" lIns="0" tIns="12700" rIns="0" bIns="0" rtlCol="0">
            <a:spAutoFit/>
          </a:bodyPr>
          <a:lstStyle/>
          <a:p>
            <a:pPr marL="12700">
              <a:lnSpc>
                <a:spcPct val="100000"/>
              </a:lnSpc>
              <a:spcBef>
                <a:spcPts val="100"/>
              </a:spcBef>
            </a:pPr>
            <a:r>
              <a:rPr sz="6000" dirty="0">
                <a:solidFill>
                  <a:srgbClr val="006FC0"/>
                </a:solidFill>
              </a:rPr>
              <a:t>How</a:t>
            </a:r>
            <a:r>
              <a:rPr sz="6000" spc="-275" dirty="0">
                <a:solidFill>
                  <a:srgbClr val="006FC0"/>
                </a:solidFill>
              </a:rPr>
              <a:t> </a:t>
            </a:r>
            <a:r>
              <a:rPr sz="6000" dirty="0">
                <a:solidFill>
                  <a:srgbClr val="006FC0"/>
                </a:solidFill>
              </a:rPr>
              <a:t>else</a:t>
            </a:r>
            <a:r>
              <a:rPr sz="6000" spc="-260" dirty="0">
                <a:solidFill>
                  <a:srgbClr val="006FC0"/>
                </a:solidFill>
              </a:rPr>
              <a:t> </a:t>
            </a:r>
            <a:r>
              <a:rPr sz="6000" spc="-25" dirty="0">
                <a:solidFill>
                  <a:srgbClr val="006FC0"/>
                </a:solidFill>
              </a:rPr>
              <a:t>might</a:t>
            </a:r>
            <a:r>
              <a:rPr sz="6000" spc="-240" dirty="0">
                <a:solidFill>
                  <a:srgbClr val="006FC0"/>
                </a:solidFill>
              </a:rPr>
              <a:t> </a:t>
            </a:r>
            <a:r>
              <a:rPr sz="6000" dirty="0">
                <a:solidFill>
                  <a:srgbClr val="006FC0"/>
                </a:solidFill>
              </a:rPr>
              <a:t>LLMs</a:t>
            </a:r>
            <a:r>
              <a:rPr sz="6000" spc="-254" dirty="0">
                <a:solidFill>
                  <a:srgbClr val="006FC0"/>
                </a:solidFill>
              </a:rPr>
              <a:t> </a:t>
            </a:r>
            <a:r>
              <a:rPr sz="6000" spc="-10" dirty="0">
                <a:solidFill>
                  <a:srgbClr val="006FC0"/>
                </a:solidFill>
              </a:rPr>
              <a:t>help?</a:t>
            </a:r>
            <a:endParaRPr sz="6000" dirty="0"/>
          </a:p>
        </p:txBody>
      </p:sp>
      <p:sp>
        <p:nvSpPr>
          <p:cNvPr id="26" name="object 26"/>
          <p:cNvSpPr txBox="1"/>
          <p:nvPr/>
        </p:nvSpPr>
        <p:spPr>
          <a:xfrm>
            <a:off x="152400" y="2133600"/>
            <a:ext cx="11963400" cy="2636619"/>
          </a:xfrm>
          <a:prstGeom prst="rect">
            <a:avLst/>
          </a:prstGeom>
        </p:spPr>
        <p:txBody>
          <a:bodyPr vert="horz" wrap="square" lIns="0" tIns="12700" rIns="0" bIns="0" rtlCol="0">
            <a:spAutoFit/>
          </a:bodyPr>
          <a:lstStyle/>
          <a:p>
            <a:pPr marL="12700" marR="5080" indent="295275">
              <a:lnSpc>
                <a:spcPct val="100000"/>
              </a:lnSpc>
              <a:spcBef>
                <a:spcPts val="100"/>
              </a:spcBef>
            </a:pPr>
            <a:r>
              <a:rPr lang="en-US" sz="3600" spc="-10" dirty="0">
                <a:latin typeface="Calibri"/>
                <a:cs typeface="Calibri"/>
              </a:rPr>
              <a:t>LLMs can help in many tasks that were understood to be impossible for algorithms:</a:t>
            </a:r>
          </a:p>
          <a:p>
            <a:pPr marL="584200" marR="5080" indent="-571500">
              <a:lnSpc>
                <a:spcPct val="100000"/>
              </a:lnSpc>
              <a:spcBef>
                <a:spcPts val="100"/>
              </a:spcBef>
              <a:buFont typeface="Arial" panose="020B0604020202020204" pitchFamily="34" charset="0"/>
              <a:buChar char="•"/>
            </a:pPr>
            <a:r>
              <a:rPr lang="en-US" sz="3200" b="1" spc="-10" dirty="0">
                <a:latin typeface="Calibri"/>
                <a:cs typeface="Calibri"/>
              </a:rPr>
              <a:t>Improving</a:t>
            </a:r>
            <a:r>
              <a:rPr lang="en-US" sz="3200" spc="-10" dirty="0">
                <a:latin typeface="Calibri"/>
                <a:cs typeface="Calibri"/>
              </a:rPr>
              <a:t> a causal study (e.g., suggesting missed confounders)</a:t>
            </a:r>
          </a:p>
          <a:p>
            <a:pPr marL="584200" marR="5080" indent="-571500">
              <a:lnSpc>
                <a:spcPct val="100000"/>
              </a:lnSpc>
              <a:spcBef>
                <a:spcPts val="100"/>
              </a:spcBef>
              <a:buFont typeface="Arial" panose="020B0604020202020204" pitchFamily="34" charset="0"/>
              <a:buChar char="•"/>
            </a:pPr>
            <a:r>
              <a:rPr lang="en-US" sz="3200" b="1" spc="-10" dirty="0">
                <a:latin typeface="Calibri"/>
                <a:cs typeface="Calibri"/>
              </a:rPr>
              <a:t>Developing</a:t>
            </a:r>
            <a:r>
              <a:rPr lang="en-US" sz="3200" spc="-10" dirty="0">
                <a:latin typeface="Calibri"/>
                <a:cs typeface="Calibri"/>
              </a:rPr>
              <a:t> a causal study (e.g., suggesting an instrumental variable)</a:t>
            </a:r>
          </a:p>
          <a:p>
            <a:pPr marL="584200" marR="5080" indent="-571500">
              <a:lnSpc>
                <a:spcPct val="100000"/>
              </a:lnSpc>
              <a:spcBef>
                <a:spcPts val="100"/>
              </a:spcBef>
              <a:buFont typeface="Arial" panose="020B0604020202020204" pitchFamily="34" charset="0"/>
              <a:buChar char="•"/>
            </a:pPr>
            <a:r>
              <a:rPr lang="en-US" sz="3200" b="1" spc="-10" dirty="0">
                <a:latin typeface="Calibri"/>
                <a:cs typeface="Calibri"/>
              </a:rPr>
              <a:t>Validating</a:t>
            </a:r>
            <a:r>
              <a:rPr lang="en-US" sz="3200" spc="-10" dirty="0">
                <a:latin typeface="Calibri"/>
                <a:cs typeface="Calibri"/>
              </a:rPr>
              <a:t> a casual study (e.g., suggesting a negative control)</a:t>
            </a:r>
            <a:endParaRPr sz="32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2238" y="308228"/>
            <a:ext cx="5970905" cy="1300480"/>
          </a:xfrm>
          <a:prstGeom prst="rect">
            <a:avLst/>
          </a:prstGeom>
        </p:spPr>
        <p:txBody>
          <a:bodyPr vert="horz" wrap="square" lIns="0" tIns="88900" rIns="0" bIns="0" rtlCol="0">
            <a:spAutoFit/>
          </a:bodyPr>
          <a:lstStyle/>
          <a:p>
            <a:pPr marL="410209" marR="5080" indent="-398145">
              <a:lnSpc>
                <a:spcPts val="4750"/>
              </a:lnSpc>
              <a:spcBef>
                <a:spcPts val="700"/>
              </a:spcBef>
            </a:pPr>
            <a:r>
              <a:rPr spc="-10" dirty="0">
                <a:solidFill>
                  <a:srgbClr val="006FC0"/>
                </a:solidFill>
              </a:rPr>
              <a:t>Adding</a:t>
            </a:r>
            <a:r>
              <a:rPr spc="-210" dirty="0">
                <a:solidFill>
                  <a:srgbClr val="006FC0"/>
                </a:solidFill>
              </a:rPr>
              <a:t> </a:t>
            </a:r>
            <a:r>
              <a:rPr dirty="0">
                <a:solidFill>
                  <a:srgbClr val="006FC0"/>
                </a:solidFill>
              </a:rPr>
              <a:t>to</a:t>
            </a:r>
            <a:r>
              <a:rPr spc="-180" dirty="0">
                <a:solidFill>
                  <a:srgbClr val="006FC0"/>
                </a:solidFill>
              </a:rPr>
              <a:t> </a:t>
            </a:r>
            <a:r>
              <a:rPr dirty="0">
                <a:solidFill>
                  <a:srgbClr val="006FC0"/>
                </a:solidFill>
              </a:rPr>
              <a:t>the</a:t>
            </a:r>
            <a:r>
              <a:rPr spc="-195" dirty="0">
                <a:solidFill>
                  <a:srgbClr val="006FC0"/>
                </a:solidFill>
              </a:rPr>
              <a:t> </a:t>
            </a:r>
            <a:r>
              <a:rPr dirty="0">
                <a:solidFill>
                  <a:srgbClr val="006FC0"/>
                </a:solidFill>
              </a:rPr>
              <a:t>Open</a:t>
            </a:r>
            <a:r>
              <a:rPr spc="-210" dirty="0">
                <a:solidFill>
                  <a:srgbClr val="006FC0"/>
                </a:solidFill>
              </a:rPr>
              <a:t> </a:t>
            </a:r>
            <a:r>
              <a:rPr spc="-35" dirty="0">
                <a:solidFill>
                  <a:srgbClr val="006FC0"/>
                </a:solidFill>
              </a:rPr>
              <a:t>Source </a:t>
            </a:r>
            <a:r>
              <a:rPr spc="-80" dirty="0">
                <a:solidFill>
                  <a:srgbClr val="006FC0"/>
                </a:solidFill>
              </a:rPr>
              <a:t>Ecosystem</a:t>
            </a:r>
            <a:r>
              <a:rPr spc="-170" dirty="0">
                <a:solidFill>
                  <a:srgbClr val="006FC0"/>
                </a:solidFill>
              </a:rPr>
              <a:t> </a:t>
            </a:r>
            <a:r>
              <a:rPr spc="-10" dirty="0">
                <a:solidFill>
                  <a:srgbClr val="006FC0"/>
                </a:solidFill>
              </a:rPr>
              <a:t>for</a:t>
            </a:r>
            <a:r>
              <a:rPr spc="-165" dirty="0">
                <a:solidFill>
                  <a:srgbClr val="006FC0"/>
                </a:solidFill>
              </a:rPr>
              <a:t> </a:t>
            </a:r>
            <a:r>
              <a:rPr spc="-10" dirty="0">
                <a:solidFill>
                  <a:srgbClr val="006FC0"/>
                </a:solidFill>
              </a:rPr>
              <a:t>Causality</a:t>
            </a:r>
          </a:p>
        </p:txBody>
      </p:sp>
      <p:sp>
        <p:nvSpPr>
          <p:cNvPr id="3" name="object 3"/>
          <p:cNvSpPr txBox="1"/>
          <p:nvPr/>
        </p:nvSpPr>
        <p:spPr>
          <a:xfrm>
            <a:off x="601472" y="1813712"/>
            <a:ext cx="4983480" cy="4871720"/>
          </a:xfrm>
          <a:prstGeom prst="rect">
            <a:avLst/>
          </a:prstGeom>
        </p:spPr>
        <p:txBody>
          <a:bodyPr vert="horz" wrap="square" lIns="0" tIns="53975" rIns="0" bIns="0" rtlCol="0">
            <a:spAutoFit/>
          </a:bodyPr>
          <a:lstStyle/>
          <a:p>
            <a:pPr marL="475615" indent="769620">
              <a:lnSpc>
                <a:spcPct val="100000"/>
              </a:lnSpc>
              <a:spcBef>
                <a:spcPts val="425"/>
              </a:spcBef>
            </a:pPr>
            <a:r>
              <a:rPr sz="2800" b="1" u="sng" spc="-30" dirty="0">
                <a:solidFill>
                  <a:srgbClr val="006FC0"/>
                </a:solidFill>
                <a:uFill>
                  <a:solidFill>
                    <a:srgbClr val="006FC0"/>
                  </a:solidFill>
                </a:uFill>
                <a:latin typeface="Calibri"/>
                <a:cs typeface="Calibri"/>
              </a:rPr>
              <a:t>PyWhy-</a:t>
            </a:r>
            <a:r>
              <a:rPr sz="2800" b="1" u="sng" spc="-25" dirty="0">
                <a:solidFill>
                  <a:srgbClr val="006FC0"/>
                </a:solidFill>
                <a:uFill>
                  <a:solidFill>
                    <a:srgbClr val="006FC0"/>
                  </a:solidFill>
                </a:uFill>
                <a:latin typeface="Calibri"/>
                <a:cs typeface="Calibri"/>
              </a:rPr>
              <a:t>LLM</a:t>
            </a:r>
            <a:endParaRPr sz="2800">
              <a:latin typeface="Calibri"/>
              <a:cs typeface="Calibri"/>
            </a:endParaRPr>
          </a:p>
          <a:p>
            <a:pPr marL="88900" marR="1974214" indent="386715" algn="r">
              <a:lnSpc>
                <a:spcPts val="2690"/>
              </a:lnSpc>
              <a:spcBef>
                <a:spcPts val="969"/>
              </a:spcBef>
            </a:pPr>
            <a:r>
              <a:rPr sz="2800" dirty="0">
                <a:latin typeface="Calibri"/>
                <a:cs typeface="Calibri"/>
              </a:rPr>
              <a:t>Python</a:t>
            </a:r>
            <a:r>
              <a:rPr sz="2800" spc="-60" dirty="0">
                <a:latin typeface="Calibri"/>
                <a:cs typeface="Calibri"/>
              </a:rPr>
              <a:t> </a:t>
            </a:r>
            <a:r>
              <a:rPr sz="2800" dirty="0">
                <a:latin typeface="Calibri"/>
                <a:cs typeface="Calibri"/>
              </a:rPr>
              <a:t>library</a:t>
            </a:r>
            <a:r>
              <a:rPr sz="2800" spc="-90" dirty="0">
                <a:latin typeface="Calibri"/>
                <a:cs typeface="Calibri"/>
              </a:rPr>
              <a:t> </a:t>
            </a:r>
            <a:r>
              <a:rPr sz="2800" spc="-25" dirty="0">
                <a:latin typeface="Calibri"/>
                <a:cs typeface="Calibri"/>
              </a:rPr>
              <a:t>for </a:t>
            </a:r>
            <a:r>
              <a:rPr sz="2800" dirty="0">
                <a:latin typeface="Calibri"/>
                <a:cs typeface="Calibri"/>
              </a:rPr>
              <a:t>using</a:t>
            </a:r>
            <a:r>
              <a:rPr sz="2800" spc="-40" dirty="0">
                <a:latin typeface="Calibri"/>
                <a:cs typeface="Calibri"/>
              </a:rPr>
              <a:t> </a:t>
            </a:r>
            <a:r>
              <a:rPr sz="2800" dirty="0">
                <a:latin typeface="Calibri"/>
                <a:cs typeface="Calibri"/>
              </a:rPr>
              <a:t>LLMs</a:t>
            </a:r>
            <a:r>
              <a:rPr sz="2800" spc="-35" dirty="0">
                <a:latin typeface="Calibri"/>
                <a:cs typeface="Calibri"/>
              </a:rPr>
              <a:t> </a:t>
            </a:r>
            <a:r>
              <a:rPr sz="2800" dirty="0">
                <a:latin typeface="Calibri"/>
                <a:cs typeface="Calibri"/>
              </a:rPr>
              <a:t>in</a:t>
            </a:r>
            <a:r>
              <a:rPr sz="2800" spc="-55" dirty="0">
                <a:latin typeface="Calibri"/>
                <a:cs typeface="Calibri"/>
              </a:rPr>
              <a:t> </a:t>
            </a:r>
            <a:r>
              <a:rPr sz="2800" spc="-10" dirty="0">
                <a:latin typeface="Calibri"/>
                <a:cs typeface="Calibri"/>
              </a:rPr>
              <a:t>causal </a:t>
            </a:r>
            <a:r>
              <a:rPr sz="2800" dirty="0">
                <a:latin typeface="Calibri"/>
                <a:cs typeface="Calibri"/>
              </a:rPr>
              <a:t>analysis</a:t>
            </a:r>
            <a:r>
              <a:rPr sz="2800" spc="-60" dirty="0">
                <a:latin typeface="Calibri"/>
                <a:cs typeface="Calibri"/>
              </a:rPr>
              <a:t> </a:t>
            </a:r>
            <a:r>
              <a:rPr sz="2800" spc="-10" dirty="0">
                <a:latin typeface="Calibri"/>
                <a:cs typeface="Calibri"/>
              </a:rPr>
              <a:t>process</a:t>
            </a:r>
            <a:endParaRPr sz="2800">
              <a:latin typeface="Calibri"/>
              <a:cs typeface="Calibri"/>
            </a:endParaRPr>
          </a:p>
          <a:p>
            <a:pPr marL="12700" marR="1975485" indent="821055" algn="r">
              <a:lnSpc>
                <a:spcPct val="80000"/>
              </a:lnSpc>
              <a:spcBef>
                <a:spcPts val="1030"/>
              </a:spcBef>
            </a:pPr>
            <a:r>
              <a:rPr sz="2800" spc="-20" dirty="0">
                <a:latin typeface="Calibri"/>
                <a:cs typeface="Calibri"/>
              </a:rPr>
              <a:t>Integrates</a:t>
            </a:r>
            <a:r>
              <a:rPr sz="2800" spc="-80" dirty="0">
                <a:latin typeface="Calibri"/>
                <a:cs typeface="Calibri"/>
              </a:rPr>
              <a:t> </a:t>
            </a:r>
            <a:r>
              <a:rPr sz="2800" spc="-20" dirty="0">
                <a:latin typeface="Calibri"/>
                <a:cs typeface="Calibri"/>
              </a:rPr>
              <a:t>with </a:t>
            </a:r>
            <a:r>
              <a:rPr sz="2800" dirty="0">
                <a:latin typeface="Calibri"/>
                <a:cs typeface="Calibri"/>
              </a:rPr>
              <a:t>PyWhy</a:t>
            </a:r>
            <a:r>
              <a:rPr sz="2800" spc="-114" dirty="0">
                <a:latin typeface="Calibri"/>
                <a:cs typeface="Calibri"/>
              </a:rPr>
              <a:t> </a:t>
            </a:r>
            <a:r>
              <a:rPr sz="2800" spc="-10" dirty="0">
                <a:latin typeface="Calibri"/>
                <a:cs typeface="Calibri"/>
              </a:rPr>
              <a:t>libraries </a:t>
            </a:r>
            <a:r>
              <a:rPr sz="2800" spc="-35" dirty="0">
                <a:latin typeface="Calibri"/>
                <a:cs typeface="Calibri"/>
              </a:rPr>
              <a:t>(DoWhy,</a:t>
            </a:r>
            <a:r>
              <a:rPr sz="2800" spc="-114" dirty="0">
                <a:latin typeface="Calibri"/>
                <a:cs typeface="Calibri"/>
              </a:rPr>
              <a:t> </a:t>
            </a:r>
            <a:r>
              <a:rPr sz="2800" dirty="0">
                <a:latin typeface="Calibri"/>
                <a:cs typeface="Calibri"/>
              </a:rPr>
              <a:t>EconML,</a:t>
            </a:r>
            <a:r>
              <a:rPr sz="2800" spc="-114" dirty="0">
                <a:latin typeface="Calibri"/>
                <a:cs typeface="Calibri"/>
              </a:rPr>
              <a:t> </a:t>
            </a:r>
            <a:r>
              <a:rPr sz="2800" spc="-25" dirty="0">
                <a:latin typeface="Calibri"/>
                <a:cs typeface="Calibri"/>
              </a:rPr>
              <a:t>…)</a:t>
            </a:r>
            <a:endParaRPr sz="2800">
              <a:latin typeface="Calibri"/>
              <a:cs typeface="Calibri"/>
            </a:endParaRPr>
          </a:p>
          <a:p>
            <a:pPr>
              <a:lnSpc>
                <a:spcPct val="100000"/>
              </a:lnSpc>
              <a:spcBef>
                <a:spcPts val="590"/>
              </a:spcBef>
            </a:pPr>
            <a:endParaRPr sz="2800">
              <a:latin typeface="Calibri"/>
              <a:cs typeface="Calibri"/>
            </a:endParaRPr>
          </a:p>
          <a:p>
            <a:pPr marL="451484">
              <a:lnSpc>
                <a:spcPct val="100000"/>
              </a:lnSpc>
            </a:pPr>
            <a:r>
              <a:rPr sz="2800" b="1" i="1" spc="-45" dirty="0">
                <a:latin typeface="Calibri"/>
                <a:cs typeface="Calibri"/>
              </a:rPr>
              <a:t>Work-</a:t>
            </a:r>
            <a:r>
              <a:rPr sz="2800" b="1" i="1" spc="-20" dirty="0">
                <a:latin typeface="Calibri"/>
                <a:cs typeface="Calibri"/>
              </a:rPr>
              <a:t>in-</a:t>
            </a:r>
            <a:r>
              <a:rPr sz="2800" b="1" i="1" spc="-10" dirty="0">
                <a:latin typeface="Calibri"/>
                <a:cs typeface="Calibri"/>
              </a:rPr>
              <a:t>progress</a:t>
            </a:r>
            <a:endParaRPr sz="2800">
              <a:latin typeface="Calibri"/>
              <a:cs typeface="Calibri"/>
            </a:endParaRPr>
          </a:p>
          <a:p>
            <a:pPr marL="82550" marR="5080">
              <a:lnSpc>
                <a:spcPct val="100000"/>
              </a:lnSpc>
              <a:spcBef>
                <a:spcPts val="3210"/>
              </a:spcBef>
            </a:pPr>
            <a:r>
              <a:rPr sz="2400" u="sng" spc="-10" dirty="0">
                <a:solidFill>
                  <a:srgbClr val="0462C1"/>
                </a:solidFill>
                <a:uFill>
                  <a:solidFill>
                    <a:srgbClr val="0462C1"/>
                  </a:solidFill>
                </a:uFill>
                <a:latin typeface="Calibri"/>
                <a:cs typeface="Calibri"/>
                <a:hlinkClick r:id="rId2"/>
              </a:rPr>
              <a:t>https://pywhy.org/</a:t>
            </a:r>
            <a:r>
              <a:rPr sz="2400" spc="-10" dirty="0">
                <a:solidFill>
                  <a:srgbClr val="0462C1"/>
                </a:solidFill>
                <a:latin typeface="Calibri"/>
                <a:cs typeface="Calibri"/>
              </a:rPr>
              <a:t> </a:t>
            </a:r>
            <a:r>
              <a:rPr sz="2400" u="sng" spc="-20" dirty="0">
                <a:solidFill>
                  <a:srgbClr val="0462C1"/>
                </a:solidFill>
                <a:uFill>
                  <a:solidFill>
                    <a:srgbClr val="0462C1"/>
                  </a:solidFill>
                </a:uFill>
                <a:latin typeface="Calibri"/>
                <a:cs typeface="Calibri"/>
                <a:hlinkClick r:id="rId3"/>
              </a:rPr>
              <a:t>https://github.com/py-</a:t>
            </a:r>
            <a:r>
              <a:rPr sz="2400" u="sng" spc="-25" dirty="0">
                <a:solidFill>
                  <a:srgbClr val="0462C1"/>
                </a:solidFill>
                <a:uFill>
                  <a:solidFill>
                    <a:srgbClr val="0462C1"/>
                  </a:solidFill>
                </a:uFill>
                <a:latin typeface="Calibri"/>
                <a:cs typeface="Calibri"/>
                <a:hlinkClick r:id="rId3"/>
              </a:rPr>
              <a:t>why/pywhy-</a:t>
            </a:r>
            <a:r>
              <a:rPr sz="2400" u="sng" spc="-20" dirty="0">
                <a:solidFill>
                  <a:srgbClr val="0462C1"/>
                </a:solidFill>
                <a:uFill>
                  <a:solidFill>
                    <a:srgbClr val="0462C1"/>
                  </a:solidFill>
                </a:uFill>
                <a:latin typeface="Calibri"/>
                <a:cs typeface="Calibri"/>
                <a:hlinkClick r:id="rId3"/>
              </a:rPr>
              <a:t>llm/</a:t>
            </a:r>
            <a:endParaRPr sz="2400">
              <a:latin typeface="Calibri"/>
              <a:cs typeface="Calibri"/>
            </a:endParaRPr>
          </a:p>
        </p:txBody>
      </p:sp>
      <p:pic>
        <p:nvPicPr>
          <p:cNvPr id="4" name="object 4"/>
          <p:cNvPicPr/>
          <p:nvPr/>
        </p:nvPicPr>
        <p:blipFill>
          <a:blip r:embed="rId4" cstate="print"/>
          <a:stretch>
            <a:fillRect/>
          </a:stretch>
        </p:blipFill>
        <p:spPr>
          <a:xfrm>
            <a:off x="420247" y="1015321"/>
            <a:ext cx="323654" cy="340165"/>
          </a:xfrm>
          <a:prstGeom prst="rect">
            <a:avLst/>
          </a:prstGeom>
        </p:spPr>
      </p:pic>
      <p:sp>
        <p:nvSpPr>
          <p:cNvPr id="5" name="object 5"/>
          <p:cNvSpPr/>
          <p:nvPr/>
        </p:nvSpPr>
        <p:spPr>
          <a:xfrm>
            <a:off x="2069592" y="912875"/>
            <a:ext cx="499109" cy="228600"/>
          </a:xfrm>
          <a:custGeom>
            <a:avLst/>
            <a:gdLst/>
            <a:ahLst/>
            <a:cxnLst/>
            <a:rect l="l" t="t" r="r" b="b"/>
            <a:pathLst>
              <a:path w="499110" h="228600">
                <a:moveTo>
                  <a:pt x="270509" y="0"/>
                </a:moveTo>
                <a:lnTo>
                  <a:pt x="270509" y="228600"/>
                </a:lnTo>
                <a:lnTo>
                  <a:pt x="422909" y="152400"/>
                </a:lnTo>
                <a:lnTo>
                  <a:pt x="308609" y="152400"/>
                </a:lnTo>
                <a:lnTo>
                  <a:pt x="308609" y="76200"/>
                </a:lnTo>
                <a:lnTo>
                  <a:pt x="422909" y="76200"/>
                </a:lnTo>
                <a:lnTo>
                  <a:pt x="270509" y="0"/>
                </a:lnTo>
                <a:close/>
              </a:path>
              <a:path w="499110" h="228600">
                <a:moveTo>
                  <a:pt x="270509" y="76200"/>
                </a:moveTo>
                <a:lnTo>
                  <a:pt x="0" y="76200"/>
                </a:lnTo>
                <a:lnTo>
                  <a:pt x="0" y="152400"/>
                </a:lnTo>
                <a:lnTo>
                  <a:pt x="270509" y="152400"/>
                </a:lnTo>
                <a:lnTo>
                  <a:pt x="270509" y="76200"/>
                </a:lnTo>
                <a:close/>
              </a:path>
              <a:path w="499110" h="228600">
                <a:moveTo>
                  <a:pt x="422909" y="76200"/>
                </a:moveTo>
                <a:lnTo>
                  <a:pt x="308609" y="76200"/>
                </a:lnTo>
                <a:lnTo>
                  <a:pt x="308609" y="152400"/>
                </a:lnTo>
                <a:lnTo>
                  <a:pt x="422909" y="152400"/>
                </a:lnTo>
                <a:lnTo>
                  <a:pt x="499109" y="114300"/>
                </a:lnTo>
                <a:lnTo>
                  <a:pt x="422909" y="76200"/>
                </a:lnTo>
                <a:close/>
              </a:path>
            </a:pathLst>
          </a:custGeom>
          <a:solidFill>
            <a:srgbClr val="4471C4"/>
          </a:solidFill>
        </p:spPr>
        <p:txBody>
          <a:bodyPr wrap="square" lIns="0" tIns="0" rIns="0" bIns="0" rtlCol="0"/>
          <a:lstStyle/>
          <a:p>
            <a:endParaRPr/>
          </a:p>
        </p:txBody>
      </p:sp>
      <p:grpSp>
        <p:nvGrpSpPr>
          <p:cNvPr id="6" name="object 6"/>
          <p:cNvGrpSpPr/>
          <p:nvPr/>
        </p:nvGrpSpPr>
        <p:grpSpPr>
          <a:xfrm>
            <a:off x="2635163" y="664080"/>
            <a:ext cx="546735" cy="657860"/>
            <a:chOff x="2635163" y="664080"/>
            <a:chExt cx="546735" cy="657860"/>
          </a:xfrm>
        </p:grpSpPr>
        <p:sp>
          <p:nvSpPr>
            <p:cNvPr id="7" name="object 7"/>
            <p:cNvSpPr/>
            <p:nvPr/>
          </p:nvSpPr>
          <p:spPr>
            <a:xfrm>
              <a:off x="2635163" y="684892"/>
              <a:ext cx="546735" cy="636905"/>
            </a:xfrm>
            <a:custGeom>
              <a:avLst/>
              <a:gdLst/>
              <a:ahLst/>
              <a:cxnLst/>
              <a:rect l="l" t="t" r="r" b="b"/>
              <a:pathLst>
                <a:path w="546735" h="636905">
                  <a:moveTo>
                    <a:pt x="474370" y="602931"/>
                  </a:moveTo>
                  <a:lnTo>
                    <a:pt x="139027" y="602931"/>
                  </a:lnTo>
                  <a:lnTo>
                    <a:pt x="131533" y="610450"/>
                  </a:lnTo>
                  <a:lnTo>
                    <a:pt x="131533" y="628947"/>
                  </a:lnTo>
                  <a:lnTo>
                    <a:pt x="139027" y="636466"/>
                  </a:lnTo>
                  <a:lnTo>
                    <a:pt x="474370" y="636466"/>
                  </a:lnTo>
                  <a:lnTo>
                    <a:pt x="481893" y="628947"/>
                  </a:lnTo>
                  <a:lnTo>
                    <a:pt x="481893" y="610451"/>
                  </a:lnTo>
                  <a:lnTo>
                    <a:pt x="474370" y="602931"/>
                  </a:lnTo>
                  <a:close/>
                </a:path>
                <a:path w="546735" h="636905">
                  <a:moveTo>
                    <a:pt x="232305" y="0"/>
                  </a:moveTo>
                  <a:lnTo>
                    <a:pt x="223399" y="0"/>
                  </a:lnTo>
                  <a:lnTo>
                    <a:pt x="219129" y="1806"/>
                  </a:lnTo>
                  <a:lnTo>
                    <a:pt x="107925" y="113336"/>
                  </a:lnTo>
                  <a:lnTo>
                    <a:pt x="106139" y="117580"/>
                  </a:lnTo>
                  <a:lnTo>
                    <a:pt x="106139" y="126489"/>
                  </a:lnTo>
                  <a:lnTo>
                    <a:pt x="107925" y="130775"/>
                  </a:lnTo>
                  <a:lnTo>
                    <a:pt x="149429" y="172336"/>
                  </a:lnTo>
                  <a:lnTo>
                    <a:pt x="144625" y="176731"/>
                  </a:lnTo>
                  <a:lnTo>
                    <a:pt x="140174" y="181461"/>
                  </a:lnTo>
                  <a:lnTo>
                    <a:pt x="136091" y="186513"/>
                  </a:lnTo>
                  <a:lnTo>
                    <a:pt x="132394" y="191877"/>
                  </a:lnTo>
                  <a:lnTo>
                    <a:pt x="104670" y="202773"/>
                  </a:lnTo>
                  <a:lnTo>
                    <a:pt x="56403" y="236752"/>
                  </a:lnTo>
                  <a:lnTo>
                    <a:pt x="20994" y="284428"/>
                  </a:lnTo>
                  <a:lnTo>
                    <a:pt x="2510" y="340052"/>
                  </a:lnTo>
                  <a:lnTo>
                    <a:pt x="2415" y="340437"/>
                  </a:lnTo>
                  <a:lnTo>
                    <a:pt x="3636" y="406603"/>
                  </a:lnTo>
                  <a:lnTo>
                    <a:pt x="31298" y="473371"/>
                  </a:lnTo>
                  <a:lnTo>
                    <a:pt x="82847" y="524992"/>
                  </a:lnTo>
                  <a:lnTo>
                    <a:pt x="149584" y="552758"/>
                  </a:lnTo>
                  <a:lnTo>
                    <a:pt x="210740" y="556453"/>
                  </a:lnTo>
                  <a:lnTo>
                    <a:pt x="210740" y="602931"/>
                  </a:lnTo>
                  <a:lnTo>
                    <a:pt x="244544" y="602931"/>
                  </a:lnTo>
                  <a:lnTo>
                    <a:pt x="244544" y="522999"/>
                  </a:lnTo>
                  <a:lnTo>
                    <a:pt x="186288" y="522999"/>
                  </a:lnTo>
                  <a:lnTo>
                    <a:pt x="151860" y="519176"/>
                  </a:lnTo>
                  <a:lnTo>
                    <a:pt x="90926" y="490006"/>
                  </a:lnTo>
                  <a:lnTo>
                    <a:pt x="48168" y="436659"/>
                  </a:lnTo>
                  <a:lnTo>
                    <a:pt x="32949" y="370843"/>
                  </a:lnTo>
                  <a:lnTo>
                    <a:pt x="36682" y="336647"/>
                  </a:lnTo>
                  <a:lnTo>
                    <a:pt x="47975" y="304151"/>
                  </a:lnTo>
                  <a:lnTo>
                    <a:pt x="65992" y="275326"/>
                  </a:lnTo>
                  <a:lnTo>
                    <a:pt x="89930" y="251192"/>
                  </a:lnTo>
                  <a:lnTo>
                    <a:pt x="118947" y="232795"/>
                  </a:lnTo>
                  <a:lnTo>
                    <a:pt x="153549" y="232795"/>
                  </a:lnTo>
                  <a:lnTo>
                    <a:pt x="153839" y="227034"/>
                  </a:lnTo>
                  <a:lnTo>
                    <a:pt x="158859" y="212875"/>
                  </a:lnTo>
                  <a:lnTo>
                    <a:pt x="167951" y="200576"/>
                  </a:lnTo>
                  <a:lnTo>
                    <a:pt x="180249" y="191490"/>
                  </a:lnTo>
                  <a:lnTo>
                    <a:pt x="194265" y="186513"/>
                  </a:lnTo>
                  <a:lnTo>
                    <a:pt x="193653" y="186513"/>
                  </a:lnTo>
                  <a:lnTo>
                    <a:pt x="209335" y="185720"/>
                  </a:lnTo>
                  <a:lnTo>
                    <a:pt x="271356" y="185720"/>
                  </a:lnTo>
                  <a:lnTo>
                    <a:pt x="264663" y="176917"/>
                  </a:lnTo>
                  <a:lnTo>
                    <a:pt x="246360" y="162997"/>
                  </a:lnTo>
                  <a:lnTo>
                    <a:pt x="227811" y="155569"/>
                  </a:lnTo>
                  <a:lnTo>
                    <a:pt x="180211" y="155569"/>
                  </a:lnTo>
                  <a:lnTo>
                    <a:pt x="146625" y="122035"/>
                  </a:lnTo>
                  <a:lnTo>
                    <a:pt x="228111" y="40552"/>
                  </a:lnTo>
                  <a:lnTo>
                    <a:pt x="275389" y="40552"/>
                  </a:lnTo>
                  <a:lnTo>
                    <a:pt x="236579" y="1807"/>
                  </a:lnTo>
                  <a:lnTo>
                    <a:pt x="232305" y="0"/>
                  </a:lnTo>
                  <a:close/>
                </a:path>
                <a:path w="546735" h="636905">
                  <a:moveTo>
                    <a:pt x="378775" y="413070"/>
                  </a:moveTo>
                  <a:lnTo>
                    <a:pt x="306797" y="413070"/>
                  </a:lnTo>
                  <a:lnTo>
                    <a:pt x="318996" y="414299"/>
                  </a:lnTo>
                  <a:lnTo>
                    <a:pt x="330611" y="417857"/>
                  </a:lnTo>
                  <a:lnTo>
                    <a:pt x="364213" y="451657"/>
                  </a:lnTo>
                  <a:lnTo>
                    <a:pt x="368836" y="602931"/>
                  </a:lnTo>
                  <a:lnTo>
                    <a:pt x="402375" y="602931"/>
                  </a:lnTo>
                  <a:lnTo>
                    <a:pt x="402375" y="473613"/>
                  </a:lnTo>
                  <a:lnTo>
                    <a:pt x="539094" y="473613"/>
                  </a:lnTo>
                  <a:lnTo>
                    <a:pt x="546618" y="466120"/>
                  </a:lnTo>
                  <a:lnTo>
                    <a:pt x="546618" y="447601"/>
                  </a:lnTo>
                  <a:lnTo>
                    <a:pt x="539094" y="440079"/>
                  </a:lnTo>
                  <a:lnTo>
                    <a:pt x="395692" y="440079"/>
                  </a:lnTo>
                  <a:lnTo>
                    <a:pt x="381224" y="415323"/>
                  </a:lnTo>
                  <a:lnTo>
                    <a:pt x="378775" y="413070"/>
                  </a:lnTo>
                  <a:close/>
                </a:path>
                <a:path w="546735" h="636905">
                  <a:moveTo>
                    <a:pt x="153549" y="232795"/>
                  </a:moveTo>
                  <a:lnTo>
                    <a:pt x="119794" y="232795"/>
                  </a:lnTo>
                  <a:lnTo>
                    <a:pt x="119910" y="238648"/>
                  </a:lnTo>
                  <a:lnTo>
                    <a:pt x="120715" y="249053"/>
                  </a:lnTo>
                  <a:lnTo>
                    <a:pt x="123288" y="260658"/>
                  </a:lnTo>
                  <a:lnTo>
                    <a:pt x="127469" y="271791"/>
                  </a:lnTo>
                  <a:lnTo>
                    <a:pt x="133210" y="282286"/>
                  </a:lnTo>
                  <a:lnTo>
                    <a:pt x="115540" y="295948"/>
                  </a:lnTo>
                  <a:lnTo>
                    <a:pt x="101373" y="312885"/>
                  </a:lnTo>
                  <a:lnTo>
                    <a:pt x="91137" y="332456"/>
                  </a:lnTo>
                  <a:lnTo>
                    <a:pt x="85259" y="354015"/>
                  </a:lnTo>
                  <a:lnTo>
                    <a:pt x="84156" y="376319"/>
                  </a:lnTo>
                  <a:lnTo>
                    <a:pt x="87819" y="398093"/>
                  </a:lnTo>
                  <a:lnTo>
                    <a:pt x="108577" y="437065"/>
                  </a:lnTo>
                  <a:lnTo>
                    <a:pt x="143745" y="463785"/>
                  </a:lnTo>
                  <a:lnTo>
                    <a:pt x="187041" y="473371"/>
                  </a:lnTo>
                  <a:lnTo>
                    <a:pt x="211686" y="473371"/>
                  </a:lnTo>
                  <a:lnTo>
                    <a:pt x="211686" y="522999"/>
                  </a:lnTo>
                  <a:lnTo>
                    <a:pt x="244544" y="522999"/>
                  </a:lnTo>
                  <a:lnTo>
                    <a:pt x="244544" y="475500"/>
                  </a:lnTo>
                  <a:lnTo>
                    <a:pt x="245667" y="463785"/>
                  </a:lnTo>
                  <a:lnTo>
                    <a:pt x="245714" y="463295"/>
                  </a:lnTo>
                  <a:lnTo>
                    <a:pt x="249207" y="451656"/>
                  </a:lnTo>
                  <a:lnTo>
                    <a:pt x="254894" y="440917"/>
                  </a:lnTo>
                  <a:lnTo>
                    <a:pt x="255560" y="440079"/>
                  </a:lnTo>
                  <a:lnTo>
                    <a:pt x="186061" y="440079"/>
                  </a:lnTo>
                  <a:lnTo>
                    <a:pt x="142643" y="424802"/>
                  </a:lnTo>
                  <a:lnTo>
                    <a:pt x="118252" y="385768"/>
                  </a:lnTo>
                  <a:lnTo>
                    <a:pt x="117039" y="362152"/>
                  </a:lnTo>
                  <a:lnTo>
                    <a:pt x="123435" y="340437"/>
                  </a:lnTo>
                  <a:lnTo>
                    <a:pt x="123548" y="340052"/>
                  </a:lnTo>
                  <a:lnTo>
                    <a:pt x="136900" y="321274"/>
                  </a:lnTo>
                  <a:lnTo>
                    <a:pt x="156221" y="307622"/>
                  </a:lnTo>
                  <a:lnTo>
                    <a:pt x="250343" y="307622"/>
                  </a:lnTo>
                  <a:lnTo>
                    <a:pt x="268995" y="292439"/>
                  </a:lnTo>
                  <a:lnTo>
                    <a:pt x="317151" y="292439"/>
                  </a:lnTo>
                  <a:lnTo>
                    <a:pt x="313351" y="288648"/>
                  </a:lnTo>
                  <a:lnTo>
                    <a:pt x="204423" y="288648"/>
                  </a:lnTo>
                  <a:lnTo>
                    <a:pt x="189302" y="286383"/>
                  </a:lnTo>
                  <a:lnTo>
                    <a:pt x="175772" y="279954"/>
                  </a:lnTo>
                  <a:lnTo>
                    <a:pt x="164658" y="269914"/>
                  </a:lnTo>
                  <a:lnTo>
                    <a:pt x="156788" y="256816"/>
                  </a:lnTo>
                  <a:lnTo>
                    <a:pt x="153087" y="241969"/>
                  </a:lnTo>
                  <a:lnTo>
                    <a:pt x="153549" y="232795"/>
                  </a:lnTo>
                  <a:close/>
                </a:path>
                <a:path w="546735" h="636905">
                  <a:moveTo>
                    <a:pt x="306902" y="379822"/>
                  </a:moveTo>
                  <a:lnTo>
                    <a:pt x="278547" y="384123"/>
                  </a:lnTo>
                  <a:lnTo>
                    <a:pt x="253250" y="396314"/>
                  </a:lnTo>
                  <a:lnTo>
                    <a:pt x="232587" y="415323"/>
                  </a:lnTo>
                  <a:lnTo>
                    <a:pt x="218133" y="440079"/>
                  </a:lnTo>
                  <a:lnTo>
                    <a:pt x="255560" y="440079"/>
                  </a:lnTo>
                  <a:lnTo>
                    <a:pt x="262635" y="431409"/>
                  </a:lnTo>
                  <a:lnTo>
                    <a:pt x="272102" y="423606"/>
                  </a:lnTo>
                  <a:lnTo>
                    <a:pt x="282811" y="417857"/>
                  </a:lnTo>
                  <a:lnTo>
                    <a:pt x="294451" y="414299"/>
                  </a:lnTo>
                  <a:lnTo>
                    <a:pt x="294204" y="414299"/>
                  </a:lnTo>
                  <a:lnTo>
                    <a:pt x="306801" y="413070"/>
                  </a:lnTo>
                  <a:lnTo>
                    <a:pt x="378775" y="413070"/>
                  </a:lnTo>
                  <a:lnTo>
                    <a:pt x="360555" y="396314"/>
                  </a:lnTo>
                  <a:lnTo>
                    <a:pt x="335257" y="384123"/>
                  </a:lnTo>
                  <a:lnTo>
                    <a:pt x="306902" y="379822"/>
                  </a:lnTo>
                  <a:close/>
                </a:path>
                <a:path w="546735" h="636905">
                  <a:moveTo>
                    <a:pt x="407208" y="322107"/>
                  </a:moveTo>
                  <a:lnTo>
                    <a:pt x="359169" y="322107"/>
                  </a:lnTo>
                  <a:lnTo>
                    <a:pt x="388505" y="351427"/>
                  </a:lnTo>
                  <a:lnTo>
                    <a:pt x="397928" y="357660"/>
                  </a:lnTo>
                  <a:lnTo>
                    <a:pt x="408632" y="359738"/>
                  </a:lnTo>
                  <a:lnTo>
                    <a:pt x="419327" y="357660"/>
                  </a:lnTo>
                  <a:lnTo>
                    <a:pt x="428727" y="351427"/>
                  </a:lnTo>
                  <a:lnTo>
                    <a:pt x="456066" y="324124"/>
                  </a:lnTo>
                  <a:lnTo>
                    <a:pt x="409225" y="324124"/>
                  </a:lnTo>
                  <a:lnTo>
                    <a:pt x="407208" y="322107"/>
                  </a:lnTo>
                  <a:close/>
                </a:path>
                <a:path w="546735" h="636905">
                  <a:moveTo>
                    <a:pt x="317151" y="292439"/>
                  </a:moveTo>
                  <a:lnTo>
                    <a:pt x="269081" y="292439"/>
                  </a:lnTo>
                  <a:lnTo>
                    <a:pt x="295874" y="319228"/>
                  </a:lnTo>
                  <a:lnTo>
                    <a:pt x="310383" y="329132"/>
                  </a:lnTo>
                  <a:lnTo>
                    <a:pt x="326967" y="332969"/>
                  </a:lnTo>
                  <a:lnTo>
                    <a:pt x="343828" y="330655"/>
                  </a:lnTo>
                  <a:lnTo>
                    <a:pt x="359169" y="322107"/>
                  </a:lnTo>
                  <a:lnTo>
                    <a:pt x="407208" y="322107"/>
                  </a:lnTo>
                  <a:lnTo>
                    <a:pt x="385593" y="300495"/>
                  </a:lnTo>
                  <a:lnTo>
                    <a:pt x="325479" y="300495"/>
                  </a:lnTo>
                  <a:lnTo>
                    <a:pt x="320133" y="295414"/>
                  </a:lnTo>
                  <a:lnTo>
                    <a:pt x="317151" y="292439"/>
                  </a:lnTo>
                  <a:close/>
                </a:path>
                <a:path w="546735" h="636905">
                  <a:moveTo>
                    <a:pt x="451435" y="277386"/>
                  </a:moveTo>
                  <a:lnTo>
                    <a:pt x="404602" y="277386"/>
                  </a:lnTo>
                  <a:lnTo>
                    <a:pt x="430364" y="303140"/>
                  </a:lnTo>
                  <a:lnTo>
                    <a:pt x="430199" y="303140"/>
                  </a:lnTo>
                  <a:lnTo>
                    <a:pt x="409225" y="324124"/>
                  </a:lnTo>
                  <a:lnTo>
                    <a:pt x="456066" y="324124"/>
                  </a:lnTo>
                  <a:lnTo>
                    <a:pt x="456928" y="323263"/>
                  </a:lnTo>
                  <a:lnTo>
                    <a:pt x="463146" y="313842"/>
                  </a:lnTo>
                  <a:lnTo>
                    <a:pt x="465218" y="303140"/>
                  </a:lnTo>
                  <a:lnTo>
                    <a:pt x="463146" y="292439"/>
                  </a:lnTo>
                  <a:lnTo>
                    <a:pt x="456928" y="283021"/>
                  </a:lnTo>
                  <a:lnTo>
                    <a:pt x="451435" y="277386"/>
                  </a:lnTo>
                  <a:close/>
                </a:path>
                <a:path w="546735" h="636905">
                  <a:moveTo>
                    <a:pt x="250343" y="307622"/>
                  </a:moveTo>
                  <a:lnTo>
                    <a:pt x="156221" y="307622"/>
                  </a:lnTo>
                  <a:lnTo>
                    <a:pt x="185050" y="320325"/>
                  </a:lnTo>
                  <a:lnTo>
                    <a:pt x="215560" y="321741"/>
                  </a:lnTo>
                  <a:lnTo>
                    <a:pt x="244605" y="312292"/>
                  </a:lnTo>
                  <a:lnTo>
                    <a:pt x="250343" y="307622"/>
                  </a:lnTo>
                  <a:close/>
                </a:path>
                <a:path w="546735" h="636905">
                  <a:moveTo>
                    <a:pt x="275389" y="40552"/>
                  </a:moveTo>
                  <a:lnTo>
                    <a:pt x="228111" y="40552"/>
                  </a:lnTo>
                  <a:lnTo>
                    <a:pt x="404182" y="216461"/>
                  </a:lnTo>
                  <a:lnTo>
                    <a:pt x="405611" y="219865"/>
                  </a:lnTo>
                  <a:lnTo>
                    <a:pt x="405611" y="227034"/>
                  </a:lnTo>
                  <a:lnTo>
                    <a:pt x="404182" y="230467"/>
                  </a:lnTo>
                  <a:lnTo>
                    <a:pt x="339205" y="295414"/>
                  </a:lnTo>
                  <a:lnTo>
                    <a:pt x="333864" y="300495"/>
                  </a:lnTo>
                  <a:lnTo>
                    <a:pt x="385593" y="300495"/>
                  </a:lnTo>
                  <a:lnTo>
                    <a:pt x="383546" y="298448"/>
                  </a:lnTo>
                  <a:lnTo>
                    <a:pt x="404602" y="277386"/>
                  </a:lnTo>
                  <a:lnTo>
                    <a:pt x="451435" y="277386"/>
                  </a:lnTo>
                  <a:lnTo>
                    <a:pt x="428222" y="253572"/>
                  </a:lnTo>
                  <a:lnTo>
                    <a:pt x="436747" y="238212"/>
                  </a:lnTo>
                  <a:lnTo>
                    <a:pt x="438969" y="221941"/>
                  </a:lnTo>
                  <a:lnTo>
                    <a:pt x="439050" y="221346"/>
                  </a:lnTo>
                  <a:lnTo>
                    <a:pt x="435214" y="204758"/>
                  </a:lnTo>
                  <a:lnTo>
                    <a:pt x="425322" y="190238"/>
                  </a:lnTo>
                  <a:lnTo>
                    <a:pt x="275389" y="40552"/>
                  </a:lnTo>
                  <a:close/>
                </a:path>
                <a:path w="546735" h="636905">
                  <a:moveTo>
                    <a:pt x="271356" y="185720"/>
                  </a:moveTo>
                  <a:lnTo>
                    <a:pt x="209335" y="185720"/>
                  </a:lnTo>
                  <a:lnTo>
                    <a:pt x="224181" y="189398"/>
                  </a:lnTo>
                  <a:lnTo>
                    <a:pt x="237280" y="197281"/>
                  </a:lnTo>
                  <a:lnTo>
                    <a:pt x="247321" y="208404"/>
                  </a:lnTo>
                  <a:lnTo>
                    <a:pt x="253751" y="221941"/>
                  </a:lnTo>
                  <a:lnTo>
                    <a:pt x="255971" y="236752"/>
                  </a:lnTo>
                  <a:lnTo>
                    <a:pt x="256002" y="237145"/>
                  </a:lnTo>
                  <a:lnTo>
                    <a:pt x="252015" y="256816"/>
                  </a:lnTo>
                  <a:lnTo>
                    <a:pt x="251951" y="257132"/>
                  </a:lnTo>
                  <a:lnTo>
                    <a:pt x="240892" y="273517"/>
                  </a:lnTo>
                  <a:lnTo>
                    <a:pt x="224498" y="284572"/>
                  </a:lnTo>
                  <a:lnTo>
                    <a:pt x="204423" y="288648"/>
                  </a:lnTo>
                  <a:lnTo>
                    <a:pt x="313351" y="288648"/>
                  </a:lnTo>
                  <a:lnTo>
                    <a:pt x="285993" y="261354"/>
                  </a:lnTo>
                  <a:lnTo>
                    <a:pt x="289550" y="238648"/>
                  </a:lnTo>
                  <a:lnTo>
                    <a:pt x="287011" y="216461"/>
                  </a:lnTo>
                  <a:lnTo>
                    <a:pt x="286982" y="216206"/>
                  </a:lnTo>
                  <a:lnTo>
                    <a:pt x="278586" y="195229"/>
                  </a:lnTo>
                  <a:lnTo>
                    <a:pt x="271356" y="185720"/>
                  </a:lnTo>
                  <a:close/>
                </a:path>
                <a:path w="546735" h="636905">
                  <a:moveTo>
                    <a:pt x="202935" y="152020"/>
                  </a:moveTo>
                  <a:lnTo>
                    <a:pt x="180211" y="155569"/>
                  </a:lnTo>
                  <a:lnTo>
                    <a:pt x="227811" y="155569"/>
                  </a:lnTo>
                  <a:lnTo>
                    <a:pt x="225384" y="154597"/>
                  </a:lnTo>
                  <a:lnTo>
                    <a:pt x="202935" y="15202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2719742" y="664080"/>
              <a:ext cx="92981" cy="92839"/>
            </a:xfrm>
            <a:prstGeom prst="rect">
              <a:avLst/>
            </a:prstGeom>
          </p:spPr>
        </p:pic>
        <p:sp>
          <p:nvSpPr>
            <p:cNvPr id="9" name="object 9"/>
            <p:cNvSpPr/>
            <p:nvPr/>
          </p:nvSpPr>
          <p:spPr>
            <a:xfrm>
              <a:off x="2923728" y="1143386"/>
              <a:ext cx="34290" cy="33655"/>
            </a:xfrm>
            <a:custGeom>
              <a:avLst/>
              <a:gdLst/>
              <a:ahLst/>
              <a:cxnLst/>
              <a:rect l="l" t="t" r="r" b="b"/>
              <a:pathLst>
                <a:path w="34289" h="33655">
                  <a:moveTo>
                    <a:pt x="26204" y="0"/>
                  </a:moveTo>
                  <a:lnTo>
                    <a:pt x="7993" y="0"/>
                  </a:lnTo>
                  <a:lnTo>
                    <a:pt x="550" y="7232"/>
                  </a:lnTo>
                  <a:lnTo>
                    <a:pt x="0" y="25440"/>
                  </a:lnTo>
                  <a:lnTo>
                    <a:pt x="6997" y="33093"/>
                  </a:lnTo>
                  <a:lnTo>
                    <a:pt x="16088" y="33639"/>
                  </a:lnTo>
                  <a:lnTo>
                    <a:pt x="18106" y="33639"/>
                  </a:lnTo>
                  <a:lnTo>
                    <a:pt x="27201" y="33093"/>
                  </a:lnTo>
                  <a:lnTo>
                    <a:pt x="34194" y="25440"/>
                  </a:lnTo>
                  <a:lnTo>
                    <a:pt x="33644" y="7232"/>
                  </a:lnTo>
                  <a:lnTo>
                    <a:pt x="26204" y="0"/>
                  </a:lnTo>
                  <a:close/>
                </a:path>
              </a:pathLst>
            </a:custGeom>
            <a:solidFill>
              <a:srgbClr val="000000"/>
            </a:solidFill>
          </p:spPr>
          <p:txBody>
            <a:bodyPr wrap="square" lIns="0" tIns="0" rIns="0" bIns="0" rtlCol="0"/>
            <a:lstStyle/>
            <a:p>
              <a:endParaRPr/>
            </a:p>
          </p:txBody>
        </p:sp>
      </p:grpSp>
      <p:sp>
        <p:nvSpPr>
          <p:cNvPr id="10" name="object 10"/>
          <p:cNvSpPr/>
          <p:nvPr/>
        </p:nvSpPr>
        <p:spPr>
          <a:xfrm>
            <a:off x="3262884" y="914400"/>
            <a:ext cx="499109" cy="228600"/>
          </a:xfrm>
          <a:custGeom>
            <a:avLst/>
            <a:gdLst/>
            <a:ahLst/>
            <a:cxnLst/>
            <a:rect l="l" t="t" r="r" b="b"/>
            <a:pathLst>
              <a:path w="499110" h="228600">
                <a:moveTo>
                  <a:pt x="270510" y="0"/>
                </a:moveTo>
                <a:lnTo>
                  <a:pt x="270510" y="228600"/>
                </a:lnTo>
                <a:lnTo>
                  <a:pt x="422910" y="152400"/>
                </a:lnTo>
                <a:lnTo>
                  <a:pt x="308610" y="152400"/>
                </a:lnTo>
                <a:lnTo>
                  <a:pt x="308610" y="76200"/>
                </a:lnTo>
                <a:lnTo>
                  <a:pt x="422910" y="76200"/>
                </a:lnTo>
                <a:lnTo>
                  <a:pt x="270510" y="0"/>
                </a:lnTo>
                <a:close/>
              </a:path>
              <a:path w="499110" h="228600">
                <a:moveTo>
                  <a:pt x="270510" y="76200"/>
                </a:moveTo>
                <a:lnTo>
                  <a:pt x="0" y="76200"/>
                </a:lnTo>
                <a:lnTo>
                  <a:pt x="0" y="152400"/>
                </a:lnTo>
                <a:lnTo>
                  <a:pt x="270510" y="152400"/>
                </a:lnTo>
                <a:lnTo>
                  <a:pt x="270510" y="76200"/>
                </a:lnTo>
                <a:close/>
              </a:path>
              <a:path w="499110" h="228600">
                <a:moveTo>
                  <a:pt x="422910" y="76200"/>
                </a:moveTo>
                <a:lnTo>
                  <a:pt x="308610" y="76200"/>
                </a:lnTo>
                <a:lnTo>
                  <a:pt x="308610" y="152400"/>
                </a:lnTo>
                <a:lnTo>
                  <a:pt x="422910" y="152400"/>
                </a:lnTo>
                <a:lnTo>
                  <a:pt x="499110" y="114300"/>
                </a:lnTo>
                <a:lnTo>
                  <a:pt x="422910" y="76200"/>
                </a:lnTo>
                <a:close/>
              </a:path>
            </a:pathLst>
          </a:custGeom>
          <a:solidFill>
            <a:srgbClr val="4471C4"/>
          </a:solidFill>
        </p:spPr>
        <p:txBody>
          <a:bodyPr wrap="square" lIns="0" tIns="0" rIns="0" bIns="0" rtlCol="0"/>
          <a:lstStyle/>
          <a:p>
            <a:endParaRPr/>
          </a:p>
        </p:txBody>
      </p:sp>
      <p:grpSp>
        <p:nvGrpSpPr>
          <p:cNvPr id="11" name="object 11"/>
          <p:cNvGrpSpPr/>
          <p:nvPr/>
        </p:nvGrpSpPr>
        <p:grpSpPr>
          <a:xfrm>
            <a:off x="3848544" y="692486"/>
            <a:ext cx="490220" cy="629920"/>
            <a:chOff x="3848544" y="692486"/>
            <a:chExt cx="490220" cy="629920"/>
          </a:xfrm>
        </p:grpSpPr>
        <p:sp>
          <p:nvSpPr>
            <p:cNvPr id="12" name="object 12"/>
            <p:cNvSpPr/>
            <p:nvPr/>
          </p:nvSpPr>
          <p:spPr>
            <a:xfrm>
              <a:off x="3848544" y="692486"/>
              <a:ext cx="490220" cy="629920"/>
            </a:xfrm>
            <a:custGeom>
              <a:avLst/>
              <a:gdLst/>
              <a:ahLst/>
              <a:cxnLst/>
              <a:rect l="l" t="t" r="r" b="b"/>
              <a:pathLst>
                <a:path w="490220" h="629919">
                  <a:moveTo>
                    <a:pt x="149131" y="34969"/>
                  </a:moveTo>
                  <a:lnTo>
                    <a:pt x="7814" y="34969"/>
                  </a:lnTo>
                  <a:lnTo>
                    <a:pt x="0" y="42813"/>
                  </a:lnTo>
                  <a:lnTo>
                    <a:pt x="0" y="621649"/>
                  </a:lnTo>
                  <a:lnTo>
                    <a:pt x="7814" y="629463"/>
                  </a:lnTo>
                  <a:lnTo>
                    <a:pt x="481839" y="629464"/>
                  </a:lnTo>
                  <a:lnTo>
                    <a:pt x="489641" y="621649"/>
                  </a:lnTo>
                  <a:lnTo>
                    <a:pt x="489641" y="594497"/>
                  </a:lnTo>
                  <a:lnTo>
                    <a:pt x="34979" y="594497"/>
                  </a:lnTo>
                  <a:lnTo>
                    <a:pt x="34974" y="69939"/>
                  </a:lnTo>
                  <a:lnTo>
                    <a:pt x="152383" y="69939"/>
                  </a:lnTo>
                  <a:lnTo>
                    <a:pt x="147795" y="67923"/>
                  </a:lnTo>
                  <a:lnTo>
                    <a:pt x="144433" y="64198"/>
                  </a:lnTo>
                  <a:lnTo>
                    <a:pt x="141067" y="60517"/>
                  </a:lnTo>
                  <a:lnTo>
                    <a:pt x="139586" y="56004"/>
                  </a:lnTo>
                  <a:lnTo>
                    <a:pt x="139485" y="55697"/>
                  </a:lnTo>
                  <a:lnTo>
                    <a:pt x="140729" y="42813"/>
                  </a:lnTo>
                  <a:lnTo>
                    <a:pt x="140822" y="41849"/>
                  </a:lnTo>
                  <a:lnTo>
                    <a:pt x="149131" y="34969"/>
                  </a:lnTo>
                  <a:close/>
                </a:path>
                <a:path w="490220" h="629919">
                  <a:moveTo>
                    <a:pt x="481839" y="34969"/>
                  </a:moveTo>
                  <a:lnTo>
                    <a:pt x="339882" y="34969"/>
                  </a:lnTo>
                  <a:lnTo>
                    <a:pt x="347815" y="40885"/>
                  </a:lnTo>
                  <a:lnTo>
                    <a:pt x="349349" y="48685"/>
                  </a:lnTo>
                  <a:lnTo>
                    <a:pt x="350776" y="55697"/>
                  </a:lnTo>
                  <a:lnTo>
                    <a:pt x="350839" y="56004"/>
                  </a:lnTo>
                  <a:lnTo>
                    <a:pt x="347727" y="61131"/>
                  </a:lnTo>
                  <a:lnTo>
                    <a:pt x="345799" y="63541"/>
                  </a:lnTo>
                  <a:lnTo>
                    <a:pt x="342468" y="67616"/>
                  </a:lnTo>
                  <a:lnTo>
                    <a:pt x="337515" y="69939"/>
                  </a:lnTo>
                  <a:lnTo>
                    <a:pt x="454666" y="69939"/>
                  </a:lnTo>
                  <a:lnTo>
                    <a:pt x="454666" y="594497"/>
                  </a:lnTo>
                  <a:lnTo>
                    <a:pt x="489641" y="594497"/>
                  </a:lnTo>
                  <a:lnTo>
                    <a:pt x="489640" y="42813"/>
                  </a:lnTo>
                  <a:lnTo>
                    <a:pt x="481839" y="34969"/>
                  </a:lnTo>
                  <a:close/>
                </a:path>
                <a:path w="490220" h="629919">
                  <a:moveTo>
                    <a:pt x="381693" y="69939"/>
                  </a:moveTo>
                  <a:lnTo>
                    <a:pt x="107986" y="69939"/>
                  </a:lnTo>
                  <a:lnTo>
                    <a:pt x="110283" y="76468"/>
                  </a:lnTo>
                  <a:lnTo>
                    <a:pt x="113833" y="82559"/>
                  </a:lnTo>
                  <a:lnTo>
                    <a:pt x="146491" y="103766"/>
                  </a:lnTo>
                  <a:lnTo>
                    <a:pt x="332256" y="104909"/>
                  </a:lnTo>
                  <a:lnTo>
                    <a:pt x="343849" y="103623"/>
                  </a:lnTo>
                  <a:lnTo>
                    <a:pt x="376785" y="80982"/>
                  </a:lnTo>
                  <a:lnTo>
                    <a:pt x="381693" y="69939"/>
                  </a:lnTo>
                  <a:close/>
                </a:path>
                <a:path w="490220" h="629919">
                  <a:moveTo>
                    <a:pt x="330897" y="0"/>
                  </a:moveTo>
                  <a:lnTo>
                    <a:pt x="158883" y="0"/>
                  </a:lnTo>
                  <a:lnTo>
                    <a:pt x="115887" y="20927"/>
                  </a:lnTo>
                  <a:lnTo>
                    <a:pt x="108034" y="34969"/>
                  </a:lnTo>
                  <a:lnTo>
                    <a:pt x="381693" y="34969"/>
                  </a:lnTo>
                  <a:lnTo>
                    <a:pt x="374014" y="20927"/>
                  </a:lnTo>
                  <a:lnTo>
                    <a:pt x="362382" y="9859"/>
                  </a:lnTo>
                  <a:lnTo>
                    <a:pt x="347686" y="2604"/>
                  </a:lnTo>
                  <a:lnTo>
                    <a:pt x="347851" y="2604"/>
                  </a:lnTo>
                  <a:lnTo>
                    <a:pt x="330897" y="0"/>
                  </a:lnTo>
                  <a:close/>
                </a:path>
              </a:pathLst>
            </a:custGeom>
            <a:solidFill>
              <a:srgbClr val="000000"/>
            </a:solidFill>
          </p:spPr>
          <p:txBody>
            <a:bodyPr wrap="square" lIns="0" tIns="0" rIns="0" bIns="0" rtlCol="0"/>
            <a:lstStyle/>
            <a:p>
              <a:endParaRPr/>
            </a:p>
          </p:txBody>
        </p:sp>
        <p:pic>
          <p:nvPicPr>
            <p:cNvPr id="13" name="object 13"/>
            <p:cNvPicPr/>
            <p:nvPr/>
          </p:nvPicPr>
          <p:blipFill>
            <a:blip r:embed="rId6" cstate="print"/>
            <a:stretch>
              <a:fillRect/>
            </a:stretch>
          </p:blipFill>
          <p:spPr>
            <a:xfrm>
              <a:off x="3918500" y="849850"/>
              <a:ext cx="139899" cy="104917"/>
            </a:xfrm>
            <a:prstGeom prst="rect">
              <a:avLst/>
            </a:prstGeom>
          </p:spPr>
        </p:pic>
        <p:pic>
          <p:nvPicPr>
            <p:cNvPr id="14" name="object 14"/>
            <p:cNvPicPr/>
            <p:nvPr/>
          </p:nvPicPr>
          <p:blipFill>
            <a:blip r:embed="rId7" cstate="print"/>
            <a:stretch>
              <a:fillRect/>
            </a:stretch>
          </p:blipFill>
          <p:spPr>
            <a:xfrm>
              <a:off x="3918500" y="989745"/>
              <a:ext cx="139899" cy="104900"/>
            </a:xfrm>
            <a:prstGeom prst="rect">
              <a:avLst/>
            </a:prstGeom>
          </p:spPr>
        </p:pic>
        <p:pic>
          <p:nvPicPr>
            <p:cNvPr id="15" name="object 15"/>
            <p:cNvPicPr/>
            <p:nvPr/>
          </p:nvPicPr>
          <p:blipFill>
            <a:blip r:embed="rId7" cstate="print"/>
            <a:stretch>
              <a:fillRect/>
            </a:stretch>
          </p:blipFill>
          <p:spPr>
            <a:xfrm>
              <a:off x="3918500" y="1129624"/>
              <a:ext cx="139899" cy="104900"/>
            </a:xfrm>
            <a:prstGeom prst="rect">
              <a:avLst/>
            </a:prstGeom>
          </p:spPr>
        </p:pic>
        <p:sp>
          <p:nvSpPr>
            <p:cNvPr id="16" name="object 16"/>
            <p:cNvSpPr/>
            <p:nvPr/>
          </p:nvSpPr>
          <p:spPr>
            <a:xfrm>
              <a:off x="4093362" y="849858"/>
              <a:ext cx="175260" cy="384810"/>
            </a:xfrm>
            <a:custGeom>
              <a:avLst/>
              <a:gdLst/>
              <a:ahLst/>
              <a:cxnLst/>
              <a:rect l="l" t="t" r="r" b="b"/>
              <a:pathLst>
                <a:path w="175260" h="384809">
                  <a:moveTo>
                    <a:pt x="104914" y="357517"/>
                  </a:moveTo>
                  <a:lnTo>
                    <a:pt x="97116" y="349707"/>
                  </a:lnTo>
                  <a:lnTo>
                    <a:pt x="87426" y="349707"/>
                  </a:lnTo>
                  <a:lnTo>
                    <a:pt x="7810" y="349707"/>
                  </a:lnTo>
                  <a:lnTo>
                    <a:pt x="0" y="357517"/>
                  </a:lnTo>
                  <a:lnTo>
                    <a:pt x="0" y="376859"/>
                  </a:lnTo>
                  <a:lnTo>
                    <a:pt x="7810" y="384670"/>
                  </a:lnTo>
                  <a:lnTo>
                    <a:pt x="97116" y="384670"/>
                  </a:lnTo>
                  <a:lnTo>
                    <a:pt x="104914" y="376859"/>
                  </a:lnTo>
                  <a:lnTo>
                    <a:pt x="104914" y="357517"/>
                  </a:lnTo>
                  <a:close/>
                </a:path>
                <a:path w="175260" h="384809">
                  <a:moveTo>
                    <a:pt x="104914" y="217639"/>
                  </a:moveTo>
                  <a:lnTo>
                    <a:pt x="97116" y="209829"/>
                  </a:lnTo>
                  <a:lnTo>
                    <a:pt x="7810" y="209829"/>
                  </a:lnTo>
                  <a:lnTo>
                    <a:pt x="0" y="217639"/>
                  </a:lnTo>
                  <a:lnTo>
                    <a:pt x="0" y="236982"/>
                  </a:lnTo>
                  <a:lnTo>
                    <a:pt x="7810" y="244792"/>
                  </a:lnTo>
                  <a:lnTo>
                    <a:pt x="17487" y="244792"/>
                  </a:lnTo>
                  <a:lnTo>
                    <a:pt x="97116" y="244792"/>
                  </a:lnTo>
                  <a:lnTo>
                    <a:pt x="104914" y="236982"/>
                  </a:lnTo>
                  <a:lnTo>
                    <a:pt x="104914" y="217639"/>
                  </a:lnTo>
                  <a:close/>
                </a:path>
                <a:path w="175260" h="384809">
                  <a:moveTo>
                    <a:pt x="104914" y="77762"/>
                  </a:moveTo>
                  <a:lnTo>
                    <a:pt x="97116" y="69938"/>
                  </a:lnTo>
                  <a:lnTo>
                    <a:pt x="7810" y="69938"/>
                  </a:lnTo>
                  <a:lnTo>
                    <a:pt x="0" y="77762"/>
                  </a:lnTo>
                  <a:lnTo>
                    <a:pt x="0" y="97104"/>
                  </a:lnTo>
                  <a:lnTo>
                    <a:pt x="7810" y="104914"/>
                  </a:lnTo>
                  <a:lnTo>
                    <a:pt x="17487" y="104914"/>
                  </a:lnTo>
                  <a:lnTo>
                    <a:pt x="97116" y="104914"/>
                  </a:lnTo>
                  <a:lnTo>
                    <a:pt x="104914" y="97104"/>
                  </a:lnTo>
                  <a:lnTo>
                    <a:pt x="104914" y="77762"/>
                  </a:lnTo>
                  <a:close/>
                </a:path>
                <a:path w="175260" h="384809">
                  <a:moveTo>
                    <a:pt x="174866" y="287578"/>
                  </a:moveTo>
                  <a:lnTo>
                    <a:pt x="167068" y="279768"/>
                  </a:lnTo>
                  <a:lnTo>
                    <a:pt x="157378" y="279768"/>
                  </a:lnTo>
                  <a:lnTo>
                    <a:pt x="7810" y="279768"/>
                  </a:lnTo>
                  <a:lnTo>
                    <a:pt x="0" y="287578"/>
                  </a:lnTo>
                  <a:lnTo>
                    <a:pt x="0" y="306920"/>
                  </a:lnTo>
                  <a:lnTo>
                    <a:pt x="7810" y="314731"/>
                  </a:lnTo>
                  <a:lnTo>
                    <a:pt x="167068" y="314731"/>
                  </a:lnTo>
                  <a:lnTo>
                    <a:pt x="174866" y="306920"/>
                  </a:lnTo>
                  <a:lnTo>
                    <a:pt x="174866" y="287578"/>
                  </a:lnTo>
                  <a:close/>
                </a:path>
                <a:path w="175260" h="384809">
                  <a:moveTo>
                    <a:pt x="174866" y="147701"/>
                  </a:moveTo>
                  <a:lnTo>
                    <a:pt x="167068" y="139890"/>
                  </a:lnTo>
                  <a:lnTo>
                    <a:pt x="157378" y="139890"/>
                  </a:lnTo>
                  <a:lnTo>
                    <a:pt x="7810" y="139890"/>
                  </a:lnTo>
                  <a:lnTo>
                    <a:pt x="0" y="147701"/>
                  </a:lnTo>
                  <a:lnTo>
                    <a:pt x="0" y="167043"/>
                  </a:lnTo>
                  <a:lnTo>
                    <a:pt x="7810" y="174853"/>
                  </a:lnTo>
                  <a:lnTo>
                    <a:pt x="167068" y="174853"/>
                  </a:lnTo>
                  <a:lnTo>
                    <a:pt x="174866" y="167043"/>
                  </a:lnTo>
                  <a:lnTo>
                    <a:pt x="174866" y="147701"/>
                  </a:lnTo>
                  <a:close/>
                </a:path>
                <a:path w="175260" h="384809">
                  <a:moveTo>
                    <a:pt x="174866" y="7835"/>
                  </a:moveTo>
                  <a:lnTo>
                    <a:pt x="167068" y="0"/>
                  </a:lnTo>
                  <a:lnTo>
                    <a:pt x="157378" y="0"/>
                  </a:lnTo>
                  <a:lnTo>
                    <a:pt x="7810" y="0"/>
                  </a:lnTo>
                  <a:lnTo>
                    <a:pt x="0" y="7835"/>
                  </a:lnTo>
                  <a:lnTo>
                    <a:pt x="0" y="27165"/>
                  </a:lnTo>
                  <a:lnTo>
                    <a:pt x="7810" y="34963"/>
                  </a:lnTo>
                  <a:lnTo>
                    <a:pt x="167068" y="34963"/>
                  </a:lnTo>
                  <a:lnTo>
                    <a:pt x="174866" y="27165"/>
                  </a:lnTo>
                  <a:lnTo>
                    <a:pt x="174866" y="7835"/>
                  </a:lnTo>
                  <a:close/>
                </a:path>
              </a:pathLst>
            </a:custGeom>
            <a:solidFill>
              <a:srgbClr val="000000"/>
            </a:solidFill>
          </p:spPr>
          <p:txBody>
            <a:bodyPr wrap="square" lIns="0" tIns="0" rIns="0" bIns="0" rtlCol="0"/>
            <a:lstStyle/>
            <a:p>
              <a:endParaRPr/>
            </a:p>
          </p:txBody>
        </p:sp>
      </p:grpSp>
      <p:sp>
        <p:nvSpPr>
          <p:cNvPr id="17" name="object 17"/>
          <p:cNvSpPr/>
          <p:nvPr/>
        </p:nvSpPr>
        <p:spPr>
          <a:xfrm>
            <a:off x="812292" y="795527"/>
            <a:ext cx="485775" cy="485140"/>
          </a:xfrm>
          <a:custGeom>
            <a:avLst/>
            <a:gdLst/>
            <a:ahLst/>
            <a:cxnLst/>
            <a:rect l="l" t="t" r="r" b="b"/>
            <a:pathLst>
              <a:path w="485775" h="485140">
                <a:moveTo>
                  <a:pt x="485775" y="370332"/>
                </a:moveTo>
                <a:lnTo>
                  <a:pt x="409549" y="332232"/>
                </a:lnTo>
                <a:lnTo>
                  <a:pt x="257124" y="256032"/>
                </a:lnTo>
                <a:lnTo>
                  <a:pt x="257124" y="332232"/>
                </a:lnTo>
                <a:lnTo>
                  <a:pt x="0" y="332232"/>
                </a:lnTo>
                <a:lnTo>
                  <a:pt x="0" y="408432"/>
                </a:lnTo>
                <a:lnTo>
                  <a:pt x="257124" y="408432"/>
                </a:lnTo>
                <a:lnTo>
                  <a:pt x="257124" y="484632"/>
                </a:lnTo>
                <a:lnTo>
                  <a:pt x="409549" y="408432"/>
                </a:lnTo>
                <a:lnTo>
                  <a:pt x="485775" y="370332"/>
                </a:lnTo>
                <a:close/>
              </a:path>
              <a:path w="485775" h="485140">
                <a:moveTo>
                  <a:pt x="485775" y="114300"/>
                </a:moveTo>
                <a:lnTo>
                  <a:pt x="409549" y="76200"/>
                </a:lnTo>
                <a:lnTo>
                  <a:pt x="257124" y="0"/>
                </a:lnTo>
                <a:lnTo>
                  <a:pt x="257124" y="76200"/>
                </a:lnTo>
                <a:lnTo>
                  <a:pt x="0" y="76200"/>
                </a:lnTo>
                <a:lnTo>
                  <a:pt x="0" y="152400"/>
                </a:lnTo>
                <a:lnTo>
                  <a:pt x="257124" y="152400"/>
                </a:lnTo>
                <a:lnTo>
                  <a:pt x="257124" y="228600"/>
                </a:lnTo>
                <a:lnTo>
                  <a:pt x="409549" y="152400"/>
                </a:lnTo>
                <a:lnTo>
                  <a:pt x="485775" y="114300"/>
                </a:lnTo>
                <a:close/>
              </a:path>
            </a:pathLst>
          </a:custGeom>
          <a:solidFill>
            <a:srgbClr val="4471C4"/>
          </a:solidFill>
        </p:spPr>
        <p:txBody>
          <a:bodyPr wrap="square" lIns="0" tIns="0" rIns="0" bIns="0" rtlCol="0"/>
          <a:lstStyle/>
          <a:p>
            <a:endParaRPr/>
          </a:p>
        </p:txBody>
      </p:sp>
      <p:pic>
        <p:nvPicPr>
          <p:cNvPr id="18" name="object 18"/>
          <p:cNvPicPr/>
          <p:nvPr/>
        </p:nvPicPr>
        <p:blipFill>
          <a:blip r:embed="rId8" cstate="print"/>
          <a:stretch>
            <a:fillRect/>
          </a:stretch>
        </p:blipFill>
        <p:spPr>
          <a:xfrm>
            <a:off x="302973" y="483363"/>
            <a:ext cx="407973" cy="426274"/>
          </a:xfrm>
          <a:prstGeom prst="rect">
            <a:avLst/>
          </a:prstGeom>
        </p:spPr>
      </p:pic>
      <p:sp>
        <p:nvSpPr>
          <p:cNvPr id="19" name="object 19"/>
          <p:cNvSpPr/>
          <p:nvPr/>
        </p:nvSpPr>
        <p:spPr>
          <a:xfrm>
            <a:off x="1351213" y="698722"/>
            <a:ext cx="658495" cy="658495"/>
          </a:xfrm>
          <a:custGeom>
            <a:avLst/>
            <a:gdLst/>
            <a:ahLst/>
            <a:cxnLst/>
            <a:rect l="l" t="t" r="r" b="b"/>
            <a:pathLst>
              <a:path w="658494" h="658494">
                <a:moveTo>
                  <a:pt x="580947" y="498056"/>
                </a:moveTo>
                <a:lnTo>
                  <a:pt x="414762" y="498056"/>
                </a:lnTo>
                <a:lnTo>
                  <a:pt x="557683" y="640967"/>
                </a:lnTo>
                <a:lnTo>
                  <a:pt x="577118" y="653883"/>
                </a:lnTo>
                <a:lnTo>
                  <a:pt x="599215" y="658189"/>
                </a:lnTo>
                <a:lnTo>
                  <a:pt x="621312" y="653883"/>
                </a:lnTo>
                <a:lnTo>
                  <a:pt x="640746" y="640967"/>
                </a:lnTo>
                <a:lnTo>
                  <a:pt x="653658" y="621535"/>
                </a:lnTo>
                <a:lnTo>
                  <a:pt x="657962" y="599431"/>
                </a:lnTo>
                <a:lnTo>
                  <a:pt x="653658" y="577315"/>
                </a:lnTo>
                <a:lnTo>
                  <a:pt x="640746" y="557855"/>
                </a:lnTo>
                <a:lnTo>
                  <a:pt x="580947" y="498056"/>
                </a:lnTo>
                <a:close/>
              </a:path>
              <a:path w="658494" h="658494">
                <a:moveTo>
                  <a:pt x="270063" y="0"/>
                </a:moveTo>
                <a:lnTo>
                  <a:pt x="221500" y="4353"/>
                </a:lnTo>
                <a:lnTo>
                  <a:pt x="175791" y="16905"/>
                </a:lnTo>
                <a:lnTo>
                  <a:pt x="133702" y="36891"/>
                </a:lnTo>
                <a:lnTo>
                  <a:pt x="95994" y="63549"/>
                </a:lnTo>
                <a:lnTo>
                  <a:pt x="63431" y="96114"/>
                </a:lnTo>
                <a:lnTo>
                  <a:pt x="36776" y="133823"/>
                </a:lnTo>
                <a:lnTo>
                  <a:pt x="16792" y="175914"/>
                </a:lnTo>
                <a:lnTo>
                  <a:pt x="4241" y="221626"/>
                </a:lnTo>
                <a:lnTo>
                  <a:pt x="221" y="266472"/>
                </a:lnTo>
                <a:lnTo>
                  <a:pt x="112" y="267690"/>
                </a:lnTo>
                <a:lnTo>
                  <a:pt x="4241" y="318740"/>
                </a:lnTo>
                <a:lnTo>
                  <a:pt x="16792" y="364445"/>
                </a:lnTo>
                <a:lnTo>
                  <a:pt x="36776" y="406532"/>
                </a:lnTo>
                <a:lnTo>
                  <a:pt x="63431" y="444238"/>
                </a:lnTo>
                <a:lnTo>
                  <a:pt x="95994" y="476800"/>
                </a:lnTo>
                <a:lnTo>
                  <a:pt x="133702" y="503453"/>
                </a:lnTo>
                <a:lnTo>
                  <a:pt x="175792" y="523434"/>
                </a:lnTo>
                <a:lnTo>
                  <a:pt x="221500" y="535979"/>
                </a:lnTo>
                <a:lnTo>
                  <a:pt x="270064" y="540324"/>
                </a:lnTo>
                <a:lnTo>
                  <a:pt x="309269" y="537467"/>
                </a:lnTo>
                <a:lnTo>
                  <a:pt x="346698" y="529182"/>
                </a:lnTo>
                <a:lnTo>
                  <a:pt x="381984" y="515902"/>
                </a:lnTo>
                <a:lnTo>
                  <a:pt x="414762" y="498056"/>
                </a:lnTo>
                <a:lnTo>
                  <a:pt x="580947" y="498056"/>
                </a:lnTo>
                <a:lnTo>
                  <a:pt x="576260" y="493369"/>
                </a:lnTo>
                <a:lnTo>
                  <a:pt x="270064" y="493369"/>
                </a:lnTo>
                <a:lnTo>
                  <a:pt x="225071" y="488835"/>
                </a:lnTo>
                <a:lnTo>
                  <a:pt x="183167" y="475830"/>
                </a:lnTo>
                <a:lnTo>
                  <a:pt x="145250" y="455251"/>
                </a:lnTo>
                <a:lnTo>
                  <a:pt x="112216" y="427998"/>
                </a:lnTo>
                <a:lnTo>
                  <a:pt x="84962" y="394966"/>
                </a:lnTo>
                <a:lnTo>
                  <a:pt x="64385" y="357055"/>
                </a:lnTo>
                <a:lnTo>
                  <a:pt x="51380" y="315161"/>
                </a:lnTo>
                <a:lnTo>
                  <a:pt x="46971" y="271421"/>
                </a:lnTo>
                <a:lnTo>
                  <a:pt x="46864" y="270008"/>
                </a:lnTo>
                <a:lnTo>
                  <a:pt x="51382" y="225200"/>
                </a:lnTo>
                <a:lnTo>
                  <a:pt x="64388" y="183304"/>
                </a:lnTo>
                <a:lnTo>
                  <a:pt x="84969" y="145393"/>
                </a:lnTo>
                <a:lnTo>
                  <a:pt x="112227" y="112364"/>
                </a:lnTo>
                <a:lnTo>
                  <a:pt x="145262" y="85113"/>
                </a:lnTo>
                <a:lnTo>
                  <a:pt x="183179" y="64537"/>
                </a:lnTo>
                <a:lnTo>
                  <a:pt x="225079" y="51534"/>
                </a:lnTo>
                <a:lnTo>
                  <a:pt x="270063" y="47000"/>
                </a:lnTo>
                <a:lnTo>
                  <a:pt x="420737" y="47000"/>
                </a:lnTo>
                <a:lnTo>
                  <a:pt x="406436" y="36891"/>
                </a:lnTo>
                <a:lnTo>
                  <a:pt x="364340" y="16905"/>
                </a:lnTo>
                <a:lnTo>
                  <a:pt x="318629" y="4353"/>
                </a:lnTo>
                <a:lnTo>
                  <a:pt x="270063" y="0"/>
                </a:lnTo>
                <a:close/>
              </a:path>
              <a:path w="658494" h="658494">
                <a:moveTo>
                  <a:pt x="420737" y="47000"/>
                </a:moveTo>
                <a:lnTo>
                  <a:pt x="270063" y="47000"/>
                </a:lnTo>
                <a:lnTo>
                  <a:pt x="315048" y="51534"/>
                </a:lnTo>
                <a:lnTo>
                  <a:pt x="356946" y="64537"/>
                </a:lnTo>
                <a:lnTo>
                  <a:pt x="394860" y="85113"/>
                </a:lnTo>
                <a:lnTo>
                  <a:pt x="427893" y="112364"/>
                </a:lnTo>
                <a:lnTo>
                  <a:pt x="455148" y="145393"/>
                </a:lnTo>
                <a:lnTo>
                  <a:pt x="475727" y="183304"/>
                </a:lnTo>
                <a:lnTo>
                  <a:pt x="488732" y="225200"/>
                </a:lnTo>
                <a:lnTo>
                  <a:pt x="492893" y="266472"/>
                </a:lnTo>
                <a:lnTo>
                  <a:pt x="493142" y="271421"/>
                </a:lnTo>
                <a:lnTo>
                  <a:pt x="488732" y="315161"/>
                </a:lnTo>
                <a:lnTo>
                  <a:pt x="475727" y="357055"/>
                </a:lnTo>
                <a:lnTo>
                  <a:pt x="455148" y="394967"/>
                </a:lnTo>
                <a:lnTo>
                  <a:pt x="427893" y="427998"/>
                </a:lnTo>
                <a:lnTo>
                  <a:pt x="394860" y="455252"/>
                </a:lnTo>
                <a:lnTo>
                  <a:pt x="356946" y="475830"/>
                </a:lnTo>
                <a:lnTo>
                  <a:pt x="315048" y="488835"/>
                </a:lnTo>
                <a:lnTo>
                  <a:pt x="270064" y="493369"/>
                </a:lnTo>
                <a:lnTo>
                  <a:pt x="576260" y="493369"/>
                </a:lnTo>
                <a:lnTo>
                  <a:pt x="497894" y="415004"/>
                </a:lnTo>
                <a:lnTo>
                  <a:pt x="515784" y="382204"/>
                </a:lnTo>
                <a:lnTo>
                  <a:pt x="529100" y="346886"/>
                </a:lnTo>
                <a:lnTo>
                  <a:pt x="537408" y="309415"/>
                </a:lnTo>
                <a:lnTo>
                  <a:pt x="540181" y="271421"/>
                </a:lnTo>
                <a:lnTo>
                  <a:pt x="540260" y="270008"/>
                </a:lnTo>
                <a:lnTo>
                  <a:pt x="535921" y="221626"/>
                </a:lnTo>
                <a:lnTo>
                  <a:pt x="523369" y="175914"/>
                </a:lnTo>
                <a:lnTo>
                  <a:pt x="503381" y="133824"/>
                </a:lnTo>
                <a:lnTo>
                  <a:pt x="476720" y="96114"/>
                </a:lnTo>
                <a:lnTo>
                  <a:pt x="444150" y="63549"/>
                </a:lnTo>
                <a:lnTo>
                  <a:pt x="420737" y="47000"/>
                </a:lnTo>
                <a:close/>
              </a:path>
              <a:path w="658494" h="658494">
                <a:moveTo>
                  <a:pt x="269807" y="117134"/>
                </a:moveTo>
                <a:lnTo>
                  <a:pt x="221505" y="124922"/>
                </a:lnTo>
                <a:lnTo>
                  <a:pt x="179557" y="146610"/>
                </a:lnTo>
                <a:lnTo>
                  <a:pt x="146480" y="179683"/>
                </a:lnTo>
                <a:lnTo>
                  <a:pt x="124788" y="221626"/>
                </a:lnTo>
                <a:lnTo>
                  <a:pt x="116986" y="270008"/>
                </a:lnTo>
                <a:lnTo>
                  <a:pt x="117223" y="270008"/>
                </a:lnTo>
                <a:lnTo>
                  <a:pt x="121092" y="271421"/>
                </a:lnTo>
                <a:lnTo>
                  <a:pt x="130095" y="270008"/>
                </a:lnTo>
                <a:lnTo>
                  <a:pt x="139099" y="267690"/>
                </a:lnTo>
                <a:lnTo>
                  <a:pt x="143192" y="266472"/>
                </a:lnTo>
                <a:lnTo>
                  <a:pt x="143132" y="258272"/>
                </a:lnTo>
                <a:lnTo>
                  <a:pt x="154873" y="215278"/>
                </a:lnTo>
                <a:lnTo>
                  <a:pt x="179833" y="179898"/>
                </a:lnTo>
                <a:lnTo>
                  <a:pt x="215206" y="154937"/>
                </a:lnTo>
                <a:lnTo>
                  <a:pt x="258184" y="143199"/>
                </a:lnTo>
                <a:lnTo>
                  <a:pt x="267364" y="143199"/>
                </a:lnTo>
                <a:lnTo>
                  <a:pt x="269279" y="139049"/>
                </a:lnTo>
                <a:lnTo>
                  <a:pt x="272601" y="130121"/>
                </a:lnTo>
                <a:lnTo>
                  <a:pt x="273926" y="121192"/>
                </a:lnTo>
                <a:lnTo>
                  <a:pt x="269807" y="117134"/>
                </a:lnTo>
                <a:close/>
              </a:path>
            </a:pathLst>
          </a:custGeom>
          <a:solidFill>
            <a:srgbClr val="000000"/>
          </a:solidFill>
        </p:spPr>
        <p:txBody>
          <a:bodyPr wrap="square" lIns="0" tIns="0" rIns="0" bIns="0" rtlCol="0"/>
          <a:lstStyle/>
          <a:p>
            <a:endParaRPr/>
          </a:p>
        </p:txBody>
      </p:sp>
      <p:grpSp>
        <p:nvGrpSpPr>
          <p:cNvPr id="20" name="object 20"/>
          <p:cNvGrpSpPr/>
          <p:nvPr/>
        </p:nvGrpSpPr>
        <p:grpSpPr>
          <a:xfrm>
            <a:off x="3791711" y="1604759"/>
            <a:ext cx="8362315" cy="4593590"/>
            <a:chOff x="3791711" y="1604759"/>
            <a:chExt cx="8362315" cy="4593590"/>
          </a:xfrm>
        </p:grpSpPr>
        <p:pic>
          <p:nvPicPr>
            <p:cNvPr id="21" name="object 21"/>
            <p:cNvPicPr/>
            <p:nvPr/>
          </p:nvPicPr>
          <p:blipFill>
            <a:blip r:embed="rId9" cstate="print"/>
            <a:stretch>
              <a:fillRect/>
            </a:stretch>
          </p:blipFill>
          <p:spPr>
            <a:xfrm>
              <a:off x="3791711" y="1604759"/>
              <a:ext cx="8362188" cy="4593336"/>
            </a:xfrm>
            <a:prstGeom prst="rect">
              <a:avLst/>
            </a:prstGeom>
          </p:spPr>
        </p:pic>
        <p:pic>
          <p:nvPicPr>
            <p:cNvPr id="22" name="object 22"/>
            <p:cNvPicPr/>
            <p:nvPr/>
          </p:nvPicPr>
          <p:blipFill>
            <a:blip r:embed="rId10" cstate="print"/>
            <a:stretch>
              <a:fillRect/>
            </a:stretch>
          </p:blipFill>
          <p:spPr>
            <a:xfrm>
              <a:off x="3986783" y="1799844"/>
              <a:ext cx="7792211" cy="402336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198369" y="944702"/>
            <a:ext cx="7795260" cy="2103140"/>
          </a:xfrm>
          <a:prstGeom prst="rect">
            <a:avLst/>
          </a:prstGeom>
        </p:spPr>
        <p:txBody>
          <a:bodyPr vert="horz" wrap="square" lIns="0" tIns="12700" rIns="0" bIns="0" rtlCol="0">
            <a:spAutoFit/>
          </a:bodyPr>
          <a:lstStyle/>
          <a:p>
            <a:pPr marL="5715" algn="ctr">
              <a:lnSpc>
                <a:spcPts val="5475"/>
              </a:lnSpc>
              <a:spcBef>
                <a:spcPts val="100"/>
              </a:spcBef>
            </a:pPr>
            <a:r>
              <a:rPr sz="4800" dirty="0">
                <a:solidFill>
                  <a:srgbClr val="000000"/>
                </a:solidFill>
                <a:hlinkClick r:id="rId2"/>
              </a:rPr>
              <a:t>A</a:t>
            </a:r>
            <a:r>
              <a:rPr sz="4800" spc="-170" dirty="0">
                <a:solidFill>
                  <a:srgbClr val="000000"/>
                </a:solidFill>
                <a:hlinkClick r:id="rId2"/>
              </a:rPr>
              <a:t> </a:t>
            </a:r>
            <a:r>
              <a:rPr sz="4800" dirty="0">
                <a:solidFill>
                  <a:srgbClr val="000000"/>
                </a:solidFill>
                <a:hlinkClick r:id="rId2"/>
              </a:rPr>
              <a:t>New</a:t>
            </a:r>
            <a:r>
              <a:rPr sz="4800" spc="-190" dirty="0">
                <a:solidFill>
                  <a:srgbClr val="000000"/>
                </a:solidFill>
                <a:hlinkClick r:id="rId2"/>
              </a:rPr>
              <a:t> </a:t>
            </a:r>
            <a:r>
              <a:rPr sz="4800" spc="-45" dirty="0">
                <a:solidFill>
                  <a:srgbClr val="000000"/>
                </a:solidFill>
                <a:hlinkClick r:id="rId2"/>
              </a:rPr>
              <a:t>Frontier</a:t>
            </a:r>
            <a:r>
              <a:rPr sz="4800" spc="-175" dirty="0">
                <a:solidFill>
                  <a:srgbClr val="000000"/>
                </a:solidFill>
                <a:hlinkClick r:id="rId2"/>
              </a:rPr>
              <a:t> </a:t>
            </a:r>
            <a:r>
              <a:rPr sz="4800" spc="-25" dirty="0">
                <a:solidFill>
                  <a:srgbClr val="000000"/>
                </a:solidFill>
                <a:hlinkClick r:id="rId2"/>
              </a:rPr>
              <a:t>at</a:t>
            </a:r>
            <a:endParaRPr sz="4800" dirty="0">
              <a:hlinkClick r:id="rId2"/>
            </a:endParaRPr>
          </a:p>
          <a:p>
            <a:pPr marL="17780" marR="5080" algn="ctr">
              <a:lnSpc>
                <a:spcPts val="5180"/>
              </a:lnSpc>
              <a:spcBef>
                <a:spcPts val="370"/>
              </a:spcBef>
            </a:pPr>
            <a:r>
              <a:rPr sz="4800" dirty="0">
                <a:solidFill>
                  <a:srgbClr val="000000"/>
                </a:solidFill>
                <a:hlinkClick r:id="rId2"/>
              </a:rPr>
              <a:t>the</a:t>
            </a:r>
            <a:r>
              <a:rPr sz="4800" spc="-175" dirty="0">
                <a:solidFill>
                  <a:srgbClr val="000000"/>
                </a:solidFill>
                <a:hlinkClick r:id="rId2"/>
              </a:rPr>
              <a:t> </a:t>
            </a:r>
            <a:r>
              <a:rPr sz="4800" spc="-50" dirty="0">
                <a:solidFill>
                  <a:srgbClr val="000000"/>
                </a:solidFill>
                <a:hlinkClick r:id="rId2"/>
              </a:rPr>
              <a:t>Intersection</a:t>
            </a:r>
            <a:r>
              <a:rPr sz="4800" spc="-195" dirty="0">
                <a:solidFill>
                  <a:srgbClr val="000000"/>
                </a:solidFill>
                <a:hlinkClick r:id="rId2"/>
              </a:rPr>
              <a:t> </a:t>
            </a:r>
            <a:r>
              <a:rPr sz="4800" dirty="0">
                <a:solidFill>
                  <a:srgbClr val="000000"/>
                </a:solidFill>
                <a:hlinkClick r:id="rId2"/>
              </a:rPr>
              <a:t>of</a:t>
            </a:r>
            <a:r>
              <a:rPr sz="4800" spc="-140" dirty="0">
                <a:solidFill>
                  <a:srgbClr val="000000"/>
                </a:solidFill>
                <a:hlinkClick r:id="rId2"/>
              </a:rPr>
              <a:t> </a:t>
            </a:r>
            <a:r>
              <a:rPr sz="4800" spc="-35" dirty="0">
                <a:solidFill>
                  <a:srgbClr val="000000"/>
                </a:solidFill>
                <a:hlinkClick r:id="rId2"/>
              </a:rPr>
              <a:t>Causality</a:t>
            </a:r>
            <a:r>
              <a:rPr sz="4800" spc="-180" dirty="0">
                <a:solidFill>
                  <a:srgbClr val="000000"/>
                </a:solidFill>
                <a:hlinkClick r:id="rId2"/>
              </a:rPr>
              <a:t> </a:t>
            </a:r>
            <a:r>
              <a:rPr sz="4800" spc="-25" dirty="0">
                <a:solidFill>
                  <a:srgbClr val="000000"/>
                </a:solidFill>
                <a:hlinkClick r:id="rId2"/>
              </a:rPr>
              <a:t>and </a:t>
            </a:r>
            <a:r>
              <a:rPr sz="4800" spc="-35" dirty="0">
                <a:solidFill>
                  <a:srgbClr val="000000"/>
                </a:solidFill>
                <a:hlinkClick r:id="rId2"/>
              </a:rPr>
              <a:t>Large</a:t>
            </a:r>
            <a:r>
              <a:rPr sz="4800" spc="-225" dirty="0">
                <a:solidFill>
                  <a:srgbClr val="000000"/>
                </a:solidFill>
                <a:hlinkClick r:id="rId2"/>
              </a:rPr>
              <a:t> </a:t>
            </a:r>
            <a:r>
              <a:rPr sz="4800" spc="-45" dirty="0">
                <a:solidFill>
                  <a:srgbClr val="000000"/>
                </a:solidFill>
                <a:hlinkClick r:id="rId2"/>
              </a:rPr>
              <a:t>Language</a:t>
            </a:r>
            <a:r>
              <a:rPr sz="4800" spc="-220" dirty="0">
                <a:solidFill>
                  <a:srgbClr val="000000"/>
                </a:solidFill>
                <a:hlinkClick r:id="rId2"/>
              </a:rPr>
              <a:t> </a:t>
            </a:r>
            <a:r>
              <a:rPr sz="4800" spc="-10" dirty="0">
                <a:solidFill>
                  <a:srgbClr val="000000"/>
                </a:solidFill>
                <a:hlinkClick r:id="rId2"/>
              </a:rPr>
              <a:t>Models</a:t>
            </a:r>
            <a:endParaRPr sz="4800" dirty="0"/>
          </a:p>
        </p:txBody>
      </p:sp>
      <p:sp>
        <p:nvSpPr>
          <p:cNvPr id="3" name="object 3"/>
          <p:cNvSpPr txBox="1"/>
          <p:nvPr/>
        </p:nvSpPr>
        <p:spPr>
          <a:xfrm>
            <a:off x="1948813" y="2988045"/>
            <a:ext cx="8294371" cy="1377108"/>
          </a:xfrm>
          <a:prstGeom prst="rect">
            <a:avLst/>
          </a:prstGeom>
        </p:spPr>
        <p:txBody>
          <a:bodyPr vert="horz" wrap="square" lIns="0" tIns="13335" rIns="0" bIns="0" rtlCol="0">
            <a:spAutoFit/>
          </a:bodyPr>
          <a:lstStyle/>
          <a:p>
            <a:pPr marL="12700" marR="5080" indent="-1905" algn="ctr">
              <a:lnSpc>
                <a:spcPct val="124800"/>
              </a:lnSpc>
              <a:spcBef>
                <a:spcPts val="105"/>
              </a:spcBef>
            </a:pPr>
            <a:r>
              <a:rPr lang="en-US" sz="2400" dirty="0">
                <a:latin typeface="Calibri"/>
                <a:cs typeface="Calibri"/>
              </a:rPr>
              <a:t>Authors: </a:t>
            </a:r>
            <a:r>
              <a:rPr sz="2400" dirty="0">
                <a:latin typeface="Calibri"/>
                <a:cs typeface="Calibri"/>
              </a:rPr>
              <a:t>Emre</a:t>
            </a:r>
            <a:r>
              <a:rPr sz="2400" spc="-65" dirty="0">
                <a:latin typeface="Calibri"/>
                <a:cs typeface="Calibri"/>
              </a:rPr>
              <a:t> </a:t>
            </a:r>
            <a:r>
              <a:rPr sz="2400" spc="-10" dirty="0" err="1">
                <a:latin typeface="Calibri"/>
                <a:cs typeface="Calibri"/>
              </a:rPr>
              <a:t>Kıcıma</a:t>
            </a:r>
            <a:r>
              <a:rPr lang="en-US" sz="2400" spc="-10" dirty="0" err="1">
                <a:latin typeface="Calibri"/>
                <a:cs typeface="Calibri"/>
              </a:rPr>
              <a:t>n</a:t>
            </a:r>
            <a:r>
              <a:rPr lang="en-US" sz="2400" spc="-10" dirty="0">
                <a:latin typeface="Calibri"/>
                <a:cs typeface="Calibri"/>
              </a:rPr>
              <a:t>, Robert Ness, Amit Sharma, Chenhao Tan</a:t>
            </a:r>
          </a:p>
          <a:p>
            <a:pPr marL="12700" marR="5080" indent="-1905" algn="ctr">
              <a:lnSpc>
                <a:spcPct val="124800"/>
              </a:lnSpc>
              <a:spcBef>
                <a:spcPts val="105"/>
              </a:spcBef>
            </a:pPr>
            <a:r>
              <a:rPr lang="en-US" sz="2400" spc="-10" dirty="0">
                <a:latin typeface="Calibri"/>
                <a:cs typeface="Calibri"/>
              </a:rPr>
              <a:t>Presenter: Selim Suleymanoglu</a:t>
            </a:r>
            <a:br>
              <a:rPr lang="en-US" sz="2400" spc="-10" dirty="0">
                <a:latin typeface="Calibri"/>
                <a:cs typeface="Calibri"/>
              </a:rPr>
            </a:br>
            <a:r>
              <a:rPr lang="en-US" sz="2400" spc="-10" dirty="0">
                <a:latin typeface="Calibri"/>
                <a:cs typeface="Calibri"/>
              </a:rPr>
              <a:t>Slides based on </a:t>
            </a:r>
            <a:r>
              <a:rPr lang="en-US" sz="2400" spc="-10" dirty="0">
                <a:latin typeface="Calibri"/>
                <a:cs typeface="Calibri"/>
                <a:hlinkClick r:id="rId3"/>
              </a:rPr>
              <a:t>1</a:t>
            </a:r>
            <a:r>
              <a:rPr lang="en-US" sz="2400" spc="-10" dirty="0">
                <a:latin typeface="Calibri"/>
                <a:cs typeface="Calibri"/>
              </a:rPr>
              <a:t> </a:t>
            </a:r>
            <a:r>
              <a:rPr lang="en-US" sz="2400" spc="-10" dirty="0">
                <a:latin typeface="Calibri"/>
                <a:cs typeface="Calibri"/>
                <a:hlinkClick r:id="rId4"/>
              </a:rPr>
              <a:t>2</a:t>
            </a:r>
            <a:endParaRPr sz="2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2718257"/>
            <a:ext cx="8061959" cy="1764030"/>
          </a:xfrm>
          <a:prstGeom prst="rect">
            <a:avLst/>
          </a:prstGeom>
        </p:spPr>
        <p:txBody>
          <a:bodyPr vert="horz" wrap="square" lIns="0" tIns="12700" rIns="0" bIns="0" rtlCol="0">
            <a:spAutoFit/>
          </a:bodyPr>
          <a:lstStyle/>
          <a:p>
            <a:pPr marL="12700">
              <a:lnSpc>
                <a:spcPts val="6840"/>
              </a:lnSpc>
              <a:spcBef>
                <a:spcPts val="100"/>
              </a:spcBef>
            </a:pPr>
            <a:r>
              <a:rPr sz="6000" spc="-80" dirty="0">
                <a:solidFill>
                  <a:srgbClr val="4471C4"/>
                </a:solidFill>
                <a:latin typeface="Calibri Light"/>
                <a:cs typeface="Calibri Light"/>
              </a:rPr>
              <a:t>PART</a:t>
            </a:r>
            <a:r>
              <a:rPr sz="6000" spc="-254" dirty="0">
                <a:solidFill>
                  <a:srgbClr val="4471C4"/>
                </a:solidFill>
                <a:latin typeface="Calibri Light"/>
                <a:cs typeface="Calibri Light"/>
              </a:rPr>
              <a:t> </a:t>
            </a:r>
            <a:r>
              <a:rPr sz="6000" spc="-20" dirty="0">
                <a:solidFill>
                  <a:srgbClr val="4471C4"/>
                </a:solidFill>
                <a:latin typeface="Calibri Light"/>
                <a:cs typeface="Calibri Light"/>
              </a:rPr>
              <a:t>II:</a:t>
            </a:r>
            <a:endParaRPr sz="6000" dirty="0">
              <a:latin typeface="Calibri Light"/>
              <a:cs typeface="Calibri Light"/>
            </a:endParaRPr>
          </a:p>
          <a:p>
            <a:pPr marL="12700">
              <a:lnSpc>
                <a:spcPts val="6840"/>
              </a:lnSpc>
            </a:pPr>
            <a:r>
              <a:rPr sz="6000" dirty="0">
                <a:solidFill>
                  <a:srgbClr val="4471C4"/>
                </a:solidFill>
                <a:latin typeface="Calibri Light"/>
                <a:cs typeface="Calibri Light"/>
              </a:rPr>
              <a:t>Causal</a:t>
            </a:r>
            <a:r>
              <a:rPr sz="6000" spc="-114" dirty="0">
                <a:solidFill>
                  <a:srgbClr val="4471C4"/>
                </a:solidFill>
                <a:latin typeface="Calibri Light"/>
                <a:cs typeface="Calibri Light"/>
              </a:rPr>
              <a:t> </a:t>
            </a:r>
            <a:r>
              <a:rPr sz="6000" dirty="0">
                <a:solidFill>
                  <a:srgbClr val="4471C4"/>
                </a:solidFill>
                <a:latin typeface="Calibri Light"/>
                <a:cs typeface="Calibri Light"/>
              </a:rPr>
              <a:t>reasoning</a:t>
            </a:r>
            <a:r>
              <a:rPr sz="6000" spc="-130" dirty="0">
                <a:solidFill>
                  <a:srgbClr val="4471C4"/>
                </a:solidFill>
                <a:latin typeface="Calibri Light"/>
                <a:cs typeface="Calibri Light"/>
              </a:rPr>
              <a:t> </a:t>
            </a:r>
            <a:r>
              <a:rPr sz="6000" dirty="0">
                <a:solidFill>
                  <a:srgbClr val="4471C4"/>
                </a:solidFill>
                <a:latin typeface="Calibri Light"/>
                <a:cs typeface="Calibri Light"/>
              </a:rPr>
              <a:t>over</a:t>
            </a:r>
            <a:r>
              <a:rPr sz="6000" spc="-130" dirty="0">
                <a:solidFill>
                  <a:srgbClr val="4471C4"/>
                </a:solidFill>
                <a:latin typeface="Calibri Light"/>
                <a:cs typeface="Calibri Light"/>
              </a:rPr>
              <a:t> </a:t>
            </a:r>
            <a:r>
              <a:rPr sz="6000" spc="-20" dirty="0">
                <a:solidFill>
                  <a:srgbClr val="4471C4"/>
                </a:solidFill>
                <a:latin typeface="Calibri Light"/>
                <a:cs typeface="Calibri Light"/>
              </a:rPr>
              <a:t>text</a:t>
            </a:r>
            <a:endParaRPr sz="6000" dirty="0">
              <a:latin typeface="Calibri Light"/>
              <a:cs typeface="Calibri Light"/>
            </a:endParaRPr>
          </a:p>
        </p:txBody>
      </p:sp>
      <p:sp>
        <p:nvSpPr>
          <p:cNvPr id="3" name="object 3"/>
          <p:cNvSpPr txBox="1"/>
          <p:nvPr/>
        </p:nvSpPr>
        <p:spPr>
          <a:xfrm>
            <a:off x="910844" y="4548885"/>
            <a:ext cx="593534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4471C4"/>
                </a:solidFill>
                <a:latin typeface="Calibri"/>
                <a:cs typeface="Calibri"/>
              </a:rPr>
              <a:t>(LLMs</a:t>
            </a:r>
            <a:r>
              <a:rPr sz="3200" spc="-65" dirty="0">
                <a:solidFill>
                  <a:srgbClr val="4471C4"/>
                </a:solidFill>
                <a:latin typeface="Calibri"/>
                <a:cs typeface="Calibri"/>
              </a:rPr>
              <a:t> </a:t>
            </a:r>
            <a:r>
              <a:rPr sz="3200" dirty="0">
                <a:solidFill>
                  <a:srgbClr val="4471C4"/>
                </a:solidFill>
                <a:latin typeface="Calibri"/>
                <a:cs typeface="Calibri"/>
              </a:rPr>
              <a:t>and</a:t>
            </a:r>
            <a:r>
              <a:rPr sz="3200" spc="-60" dirty="0">
                <a:solidFill>
                  <a:srgbClr val="4471C4"/>
                </a:solidFill>
                <a:latin typeface="Calibri"/>
                <a:cs typeface="Calibri"/>
              </a:rPr>
              <a:t> </a:t>
            </a:r>
            <a:r>
              <a:rPr sz="3200" dirty="0">
                <a:solidFill>
                  <a:srgbClr val="4471C4"/>
                </a:solidFill>
                <a:latin typeface="Calibri"/>
                <a:cs typeface="Calibri"/>
              </a:rPr>
              <a:t>event</a:t>
            </a:r>
            <a:r>
              <a:rPr sz="3200" spc="-95" dirty="0">
                <a:solidFill>
                  <a:srgbClr val="4471C4"/>
                </a:solidFill>
                <a:latin typeface="Calibri"/>
                <a:cs typeface="Calibri"/>
              </a:rPr>
              <a:t> </a:t>
            </a:r>
            <a:r>
              <a:rPr sz="3200" dirty="0">
                <a:solidFill>
                  <a:srgbClr val="4471C4"/>
                </a:solidFill>
                <a:latin typeface="Calibri"/>
                <a:cs typeface="Calibri"/>
              </a:rPr>
              <a:t>or</a:t>
            </a:r>
            <a:r>
              <a:rPr sz="3200" spc="-70" dirty="0">
                <a:solidFill>
                  <a:srgbClr val="4471C4"/>
                </a:solidFill>
                <a:latin typeface="Calibri"/>
                <a:cs typeface="Calibri"/>
              </a:rPr>
              <a:t> </a:t>
            </a:r>
            <a:r>
              <a:rPr sz="3200" dirty="0">
                <a:solidFill>
                  <a:srgbClr val="4471C4"/>
                </a:solidFill>
                <a:latin typeface="Calibri"/>
                <a:cs typeface="Calibri"/>
              </a:rPr>
              <a:t>actual</a:t>
            </a:r>
            <a:r>
              <a:rPr sz="3200" spc="-65" dirty="0">
                <a:solidFill>
                  <a:srgbClr val="4471C4"/>
                </a:solidFill>
                <a:latin typeface="Calibri"/>
                <a:cs typeface="Calibri"/>
              </a:rPr>
              <a:t> </a:t>
            </a:r>
            <a:r>
              <a:rPr sz="3200" spc="-10" dirty="0">
                <a:solidFill>
                  <a:srgbClr val="4471C4"/>
                </a:solidFill>
                <a:latin typeface="Calibri"/>
                <a:cs typeface="Calibri"/>
              </a:rPr>
              <a:t>causality)</a:t>
            </a:r>
            <a:endParaRPr sz="3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60" dirty="0"/>
              <a:t>Event/Actual</a:t>
            </a:r>
            <a:r>
              <a:rPr spc="-180" dirty="0"/>
              <a:t> </a:t>
            </a:r>
            <a:r>
              <a:rPr spc="-30" dirty="0"/>
              <a:t>Causality</a:t>
            </a:r>
            <a:r>
              <a:rPr spc="-175" dirty="0"/>
              <a:t> </a:t>
            </a:r>
            <a:r>
              <a:rPr dirty="0"/>
              <a:t>and</a:t>
            </a:r>
            <a:r>
              <a:rPr spc="-180" dirty="0"/>
              <a:t> </a:t>
            </a:r>
            <a:r>
              <a:rPr spc="-20" dirty="0"/>
              <a:t>Causal</a:t>
            </a:r>
            <a:r>
              <a:rPr spc="-180" dirty="0"/>
              <a:t> </a:t>
            </a:r>
            <a:r>
              <a:rPr spc="-10" dirty="0"/>
              <a:t>Judgments</a:t>
            </a:r>
          </a:p>
        </p:txBody>
      </p:sp>
      <p:grpSp>
        <p:nvGrpSpPr>
          <p:cNvPr id="3" name="object 3"/>
          <p:cNvGrpSpPr/>
          <p:nvPr/>
        </p:nvGrpSpPr>
        <p:grpSpPr>
          <a:xfrm>
            <a:off x="838200" y="2546604"/>
            <a:ext cx="2082164" cy="1681480"/>
            <a:chOff x="838200" y="2546604"/>
            <a:chExt cx="2082164" cy="1681480"/>
          </a:xfrm>
        </p:grpSpPr>
        <p:pic>
          <p:nvPicPr>
            <p:cNvPr id="4" name="object 4"/>
            <p:cNvPicPr/>
            <p:nvPr/>
          </p:nvPicPr>
          <p:blipFill>
            <a:blip r:embed="rId2" cstate="print"/>
            <a:stretch>
              <a:fillRect/>
            </a:stretch>
          </p:blipFill>
          <p:spPr>
            <a:xfrm>
              <a:off x="838200" y="2586228"/>
              <a:ext cx="1089660" cy="1011936"/>
            </a:xfrm>
            <a:prstGeom prst="rect">
              <a:avLst/>
            </a:prstGeom>
          </p:spPr>
        </p:pic>
        <p:pic>
          <p:nvPicPr>
            <p:cNvPr id="5" name="object 5"/>
            <p:cNvPicPr/>
            <p:nvPr/>
          </p:nvPicPr>
          <p:blipFill>
            <a:blip r:embed="rId3" cstate="print"/>
            <a:stretch>
              <a:fillRect/>
            </a:stretch>
          </p:blipFill>
          <p:spPr>
            <a:xfrm>
              <a:off x="1584959" y="2788920"/>
              <a:ext cx="685800" cy="1048511"/>
            </a:xfrm>
            <a:prstGeom prst="rect">
              <a:avLst/>
            </a:prstGeom>
          </p:spPr>
        </p:pic>
        <p:pic>
          <p:nvPicPr>
            <p:cNvPr id="6" name="object 6"/>
            <p:cNvPicPr/>
            <p:nvPr/>
          </p:nvPicPr>
          <p:blipFill>
            <a:blip r:embed="rId4" cstate="print"/>
            <a:stretch>
              <a:fillRect/>
            </a:stretch>
          </p:blipFill>
          <p:spPr>
            <a:xfrm>
              <a:off x="1284731" y="3080004"/>
              <a:ext cx="598932" cy="999744"/>
            </a:xfrm>
            <a:prstGeom prst="rect">
              <a:avLst/>
            </a:prstGeom>
          </p:spPr>
        </p:pic>
        <p:pic>
          <p:nvPicPr>
            <p:cNvPr id="7" name="object 7"/>
            <p:cNvPicPr/>
            <p:nvPr/>
          </p:nvPicPr>
          <p:blipFill>
            <a:blip r:embed="rId5" cstate="print"/>
            <a:stretch>
              <a:fillRect/>
            </a:stretch>
          </p:blipFill>
          <p:spPr>
            <a:xfrm>
              <a:off x="2186939" y="2546604"/>
              <a:ext cx="733044" cy="955548"/>
            </a:xfrm>
            <a:prstGeom prst="rect">
              <a:avLst/>
            </a:prstGeom>
          </p:spPr>
        </p:pic>
        <p:pic>
          <p:nvPicPr>
            <p:cNvPr id="8" name="object 8"/>
            <p:cNvPicPr/>
            <p:nvPr/>
          </p:nvPicPr>
          <p:blipFill>
            <a:blip r:embed="rId6" cstate="print"/>
            <a:stretch>
              <a:fillRect/>
            </a:stretch>
          </p:blipFill>
          <p:spPr>
            <a:xfrm>
              <a:off x="2129027" y="3233928"/>
              <a:ext cx="650748" cy="993648"/>
            </a:xfrm>
            <a:prstGeom prst="rect">
              <a:avLst/>
            </a:prstGeom>
          </p:spPr>
        </p:pic>
      </p:grpSp>
      <p:pic>
        <p:nvPicPr>
          <p:cNvPr id="9" name="object 9"/>
          <p:cNvPicPr/>
          <p:nvPr/>
        </p:nvPicPr>
        <p:blipFill>
          <a:blip r:embed="rId2" cstate="print"/>
          <a:stretch>
            <a:fillRect/>
          </a:stretch>
        </p:blipFill>
        <p:spPr>
          <a:xfrm>
            <a:off x="1578863" y="5320284"/>
            <a:ext cx="1089660" cy="1013460"/>
          </a:xfrm>
          <a:prstGeom prst="rect">
            <a:avLst/>
          </a:prstGeom>
        </p:spPr>
      </p:pic>
      <p:sp>
        <p:nvSpPr>
          <p:cNvPr id="10" name="object 10"/>
          <p:cNvSpPr txBox="1"/>
          <p:nvPr/>
        </p:nvSpPr>
        <p:spPr>
          <a:xfrm>
            <a:off x="974597" y="1826514"/>
            <a:ext cx="2406650" cy="307135"/>
          </a:xfrm>
          <a:prstGeom prst="rect">
            <a:avLst/>
          </a:prstGeom>
          <a:solidFill>
            <a:srgbClr val="E7E6E6"/>
          </a:solidFill>
          <a:ln w="19050">
            <a:solidFill>
              <a:srgbClr val="000000"/>
            </a:solidFill>
          </a:ln>
        </p:spPr>
        <p:txBody>
          <a:bodyPr vert="horz" wrap="square" lIns="0" tIns="29845" rIns="0" bIns="0" rtlCol="0">
            <a:spAutoFit/>
          </a:bodyPr>
          <a:lstStyle/>
          <a:p>
            <a:pPr marL="90805">
              <a:lnSpc>
                <a:spcPct val="100000"/>
              </a:lnSpc>
              <a:spcBef>
                <a:spcPts val="235"/>
              </a:spcBef>
            </a:pPr>
            <a:r>
              <a:rPr sz="1800" spc="-10" dirty="0">
                <a:latin typeface="Calibri"/>
                <a:cs typeface="Calibri"/>
              </a:rPr>
              <a:t>Type</a:t>
            </a:r>
            <a:r>
              <a:rPr sz="1800" spc="-75" dirty="0">
                <a:latin typeface="Calibri"/>
                <a:cs typeface="Calibri"/>
              </a:rPr>
              <a:t> </a:t>
            </a:r>
            <a:r>
              <a:rPr lang="en-US" sz="1800" spc="-75" dirty="0">
                <a:latin typeface="Calibri"/>
                <a:cs typeface="Calibri"/>
              </a:rPr>
              <a:t>(General) </a:t>
            </a:r>
            <a:r>
              <a:rPr sz="1800" spc="-10" dirty="0">
                <a:latin typeface="Calibri"/>
                <a:cs typeface="Calibri"/>
              </a:rPr>
              <a:t>Causality</a:t>
            </a:r>
            <a:endParaRPr sz="1800" dirty="0">
              <a:latin typeface="Calibri"/>
              <a:cs typeface="Calibri"/>
            </a:endParaRPr>
          </a:p>
        </p:txBody>
      </p:sp>
      <p:sp>
        <p:nvSpPr>
          <p:cNvPr id="11" name="object 11"/>
          <p:cNvSpPr txBox="1"/>
          <p:nvPr/>
        </p:nvSpPr>
        <p:spPr>
          <a:xfrm>
            <a:off x="974597" y="4588002"/>
            <a:ext cx="2406650" cy="368935"/>
          </a:xfrm>
          <a:prstGeom prst="rect">
            <a:avLst/>
          </a:prstGeom>
          <a:solidFill>
            <a:srgbClr val="E7E6E6"/>
          </a:solidFill>
          <a:ln w="19050">
            <a:solidFill>
              <a:srgbClr val="000000"/>
            </a:solidFill>
          </a:ln>
        </p:spPr>
        <p:txBody>
          <a:bodyPr vert="horz" wrap="square" lIns="0" tIns="29845" rIns="0" bIns="0" rtlCol="0">
            <a:spAutoFit/>
          </a:bodyPr>
          <a:lstStyle/>
          <a:p>
            <a:pPr marL="90805">
              <a:lnSpc>
                <a:spcPct val="100000"/>
              </a:lnSpc>
              <a:spcBef>
                <a:spcPts val="235"/>
              </a:spcBef>
            </a:pPr>
            <a:r>
              <a:rPr sz="1800" dirty="0">
                <a:latin typeface="Calibri"/>
                <a:cs typeface="Calibri"/>
              </a:rPr>
              <a:t>Actual</a:t>
            </a:r>
            <a:r>
              <a:rPr sz="1800" spc="10" dirty="0">
                <a:latin typeface="Calibri"/>
                <a:cs typeface="Calibri"/>
              </a:rPr>
              <a:t> </a:t>
            </a:r>
            <a:r>
              <a:rPr sz="1800" spc="-10" dirty="0">
                <a:latin typeface="Calibri"/>
                <a:cs typeface="Calibri"/>
              </a:rPr>
              <a:t>Causality</a:t>
            </a:r>
            <a:endParaRPr sz="1800" dirty="0">
              <a:latin typeface="Calibri"/>
              <a:cs typeface="Calibri"/>
            </a:endParaRPr>
          </a:p>
        </p:txBody>
      </p:sp>
      <p:sp>
        <p:nvSpPr>
          <p:cNvPr id="12" name="object 12"/>
          <p:cNvSpPr txBox="1"/>
          <p:nvPr/>
        </p:nvSpPr>
        <p:spPr>
          <a:xfrm>
            <a:off x="978204" y="2259584"/>
            <a:ext cx="30613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Inference</a:t>
            </a:r>
            <a:r>
              <a:rPr sz="1800" spc="-35" dirty="0">
                <a:latin typeface="Calibri"/>
                <a:cs typeface="Calibri"/>
              </a:rPr>
              <a:t> </a:t>
            </a:r>
            <a:r>
              <a:rPr sz="1800" dirty="0">
                <a:latin typeface="Calibri"/>
                <a:cs typeface="Calibri"/>
              </a:rPr>
              <a:t>over</a:t>
            </a:r>
            <a:r>
              <a:rPr sz="1800" spc="-50" dirty="0">
                <a:latin typeface="Calibri"/>
                <a:cs typeface="Calibri"/>
              </a:rPr>
              <a:t> </a:t>
            </a:r>
            <a:r>
              <a:rPr sz="1800" dirty="0">
                <a:latin typeface="Calibri"/>
                <a:cs typeface="Calibri"/>
              </a:rPr>
              <a:t>a</a:t>
            </a:r>
            <a:r>
              <a:rPr sz="1800" spc="-35" dirty="0">
                <a:latin typeface="Calibri"/>
                <a:cs typeface="Calibri"/>
              </a:rPr>
              <a:t> </a:t>
            </a:r>
            <a:r>
              <a:rPr sz="1800" spc="-10" dirty="0">
                <a:latin typeface="Calibri"/>
                <a:cs typeface="Calibri"/>
              </a:rPr>
              <a:t>(sub)population</a:t>
            </a:r>
            <a:endParaRPr sz="1800">
              <a:latin typeface="Calibri"/>
              <a:cs typeface="Calibri"/>
            </a:endParaRPr>
          </a:p>
        </p:txBody>
      </p:sp>
      <p:sp>
        <p:nvSpPr>
          <p:cNvPr id="13" name="object 13"/>
          <p:cNvSpPr txBox="1"/>
          <p:nvPr/>
        </p:nvSpPr>
        <p:spPr>
          <a:xfrm>
            <a:off x="975461" y="5001005"/>
            <a:ext cx="269684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Inference</a:t>
            </a:r>
            <a:r>
              <a:rPr sz="1800" spc="-35" dirty="0">
                <a:latin typeface="Calibri"/>
                <a:cs typeface="Calibri"/>
              </a:rPr>
              <a:t> </a:t>
            </a:r>
            <a:r>
              <a:rPr sz="1800" dirty="0">
                <a:latin typeface="Calibri"/>
                <a:cs typeface="Calibri"/>
              </a:rPr>
              <a:t>over</a:t>
            </a:r>
            <a:r>
              <a:rPr sz="1800" spc="-45" dirty="0">
                <a:latin typeface="Calibri"/>
                <a:cs typeface="Calibri"/>
              </a:rPr>
              <a:t> </a:t>
            </a:r>
            <a:r>
              <a:rPr sz="1800" dirty="0">
                <a:latin typeface="Calibri"/>
                <a:cs typeface="Calibri"/>
              </a:rPr>
              <a:t>a</a:t>
            </a:r>
            <a:r>
              <a:rPr sz="1800" spc="-40" dirty="0">
                <a:latin typeface="Calibri"/>
                <a:cs typeface="Calibri"/>
              </a:rPr>
              <a:t> </a:t>
            </a:r>
            <a:r>
              <a:rPr sz="1800" dirty="0">
                <a:latin typeface="Calibri"/>
                <a:cs typeface="Calibri"/>
              </a:rPr>
              <a:t>single</a:t>
            </a:r>
            <a:r>
              <a:rPr sz="1800" spc="-45" dirty="0">
                <a:latin typeface="Calibri"/>
                <a:cs typeface="Calibri"/>
              </a:rPr>
              <a:t> </a:t>
            </a:r>
            <a:r>
              <a:rPr sz="1800" spc="-20" dirty="0">
                <a:latin typeface="Calibri"/>
                <a:cs typeface="Calibri"/>
              </a:rPr>
              <a:t>event</a:t>
            </a:r>
            <a:endParaRPr sz="1800">
              <a:latin typeface="Calibri"/>
              <a:cs typeface="Calibri"/>
            </a:endParaRPr>
          </a:p>
        </p:txBody>
      </p:sp>
      <p:sp>
        <p:nvSpPr>
          <p:cNvPr id="14" name="object 14"/>
          <p:cNvSpPr txBox="1"/>
          <p:nvPr/>
        </p:nvSpPr>
        <p:spPr>
          <a:xfrm>
            <a:off x="4528184" y="1798066"/>
            <a:ext cx="5100955" cy="779145"/>
          </a:xfrm>
          <a:prstGeom prst="rect">
            <a:avLst/>
          </a:prstGeom>
        </p:spPr>
        <p:txBody>
          <a:bodyPr vert="horz" wrap="square" lIns="0" tIns="13335" rIns="0" bIns="0" rtlCol="0">
            <a:spAutoFit/>
          </a:bodyPr>
          <a:lstStyle/>
          <a:p>
            <a:pPr marL="241300" indent="-228600">
              <a:lnSpc>
                <a:spcPts val="2965"/>
              </a:lnSpc>
              <a:spcBef>
                <a:spcPts val="105"/>
              </a:spcBef>
              <a:buFont typeface="Arial MT"/>
              <a:buChar char="•"/>
              <a:tabLst>
                <a:tab pos="241300" algn="l"/>
              </a:tabLst>
            </a:pPr>
            <a:r>
              <a:rPr sz="2600" dirty="0">
                <a:latin typeface="Calibri"/>
                <a:cs typeface="Calibri"/>
              </a:rPr>
              <a:t>Bob</a:t>
            </a:r>
            <a:r>
              <a:rPr sz="2600" spc="-30" dirty="0">
                <a:latin typeface="Calibri"/>
                <a:cs typeface="Calibri"/>
              </a:rPr>
              <a:t> </a:t>
            </a:r>
            <a:r>
              <a:rPr sz="2600" dirty="0">
                <a:latin typeface="Calibri"/>
                <a:cs typeface="Calibri"/>
              </a:rPr>
              <a:t>has</a:t>
            </a:r>
            <a:r>
              <a:rPr sz="2600" spc="-25" dirty="0">
                <a:latin typeface="Calibri"/>
                <a:cs typeface="Calibri"/>
              </a:rPr>
              <a:t> </a:t>
            </a:r>
            <a:r>
              <a:rPr sz="2600" dirty="0">
                <a:latin typeface="Calibri"/>
                <a:cs typeface="Calibri"/>
              </a:rPr>
              <a:t>lung</a:t>
            </a:r>
            <a:r>
              <a:rPr sz="2600" spc="-25" dirty="0">
                <a:latin typeface="Calibri"/>
                <a:cs typeface="Calibri"/>
              </a:rPr>
              <a:t> </a:t>
            </a:r>
            <a:r>
              <a:rPr sz="2600" dirty="0">
                <a:latin typeface="Calibri"/>
                <a:cs typeface="Calibri"/>
              </a:rPr>
              <a:t>cancer</a:t>
            </a:r>
            <a:r>
              <a:rPr sz="2600" spc="-10" dirty="0">
                <a:latin typeface="Calibri"/>
                <a:cs typeface="Calibri"/>
              </a:rPr>
              <a:t> </a:t>
            </a:r>
            <a:r>
              <a:rPr sz="2600" dirty="0">
                <a:latin typeface="Calibri"/>
                <a:cs typeface="Calibri"/>
              </a:rPr>
              <a:t>and</a:t>
            </a:r>
            <a:r>
              <a:rPr sz="2600" spc="-30" dirty="0">
                <a:latin typeface="Calibri"/>
                <a:cs typeface="Calibri"/>
              </a:rPr>
              <a:t> </a:t>
            </a:r>
            <a:r>
              <a:rPr sz="2600" spc="-10" dirty="0">
                <a:latin typeface="Calibri"/>
                <a:cs typeface="Calibri"/>
              </a:rPr>
              <a:t>smokes.</a:t>
            </a:r>
            <a:endParaRPr sz="2600">
              <a:latin typeface="Calibri"/>
              <a:cs typeface="Calibri"/>
            </a:endParaRPr>
          </a:p>
          <a:p>
            <a:pPr marL="241300">
              <a:lnSpc>
                <a:spcPts val="2965"/>
              </a:lnSpc>
            </a:pPr>
            <a:r>
              <a:rPr sz="2600" dirty="0">
                <a:solidFill>
                  <a:srgbClr val="4471C4"/>
                </a:solidFill>
                <a:latin typeface="Calibri"/>
                <a:cs typeface="Calibri"/>
              </a:rPr>
              <a:t>Did</a:t>
            </a:r>
            <a:r>
              <a:rPr sz="2600" spc="-45" dirty="0">
                <a:solidFill>
                  <a:srgbClr val="4471C4"/>
                </a:solidFill>
                <a:latin typeface="Calibri"/>
                <a:cs typeface="Calibri"/>
              </a:rPr>
              <a:t> </a:t>
            </a:r>
            <a:r>
              <a:rPr sz="2600" spc="-10" dirty="0">
                <a:solidFill>
                  <a:srgbClr val="4471C4"/>
                </a:solidFill>
                <a:latin typeface="Calibri"/>
                <a:cs typeface="Calibri"/>
              </a:rPr>
              <a:t>Bob’s</a:t>
            </a:r>
            <a:r>
              <a:rPr sz="2600" spc="-45" dirty="0">
                <a:solidFill>
                  <a:srgbClr val="4471C4"/>
                </a:solidFill>
                <a:latin typeface="Calibri"/>
                <a:cs typeface="Calibri"/>
              </a:rPr>
              <a:t> </a:t>
            </a:r>
            <a:r>
              <a:rPr sz="2600" dirty="0">
                <a:solidFill>
                  <a:srgbClr val="4471C4"/>
                </a:solidFill>
                <a:latin typeface="Calibri"/>
                <a:cs typeface="Calibri"/>
              </a:rPr>
              <a:t>smoking</a:t>
            </a:r>
            <a:r>
              <a:rPr sz="2600" spc="-50" dirty="0">
                <a:solidFill>
                  <a:srgbClr val="4471C4"/>
                </a:solidFill>
                <a:latin typeface="Calibri"/>
                <a:cs typeface="Calibri"/>
              </a:rPr>
              <a:t> </a:t>
            </a:r>
            <a:r>
              <a:rPr sz="2600" dirty="0">
                <a:solidFill>
                  <a:srgbClr val="4471C4"/>
                </a:solidFill>
                <a:latin typeface="Calibri"/>
                <a:cs typeface="Calibri"/>
              </a:rPr>
              <a:t>cause</a:t>
            </a:r>
            <a:r>
              <a:rPr sz="2600" spc="-40" dirty="0">
                <a:solidFill>
                  <a:srgbClr val="4471C4"/>
                </a:solidFill>
                <a:latin typeface="Calibri"/>
                <a:cs typeface="Calibri"/>
              </a:rPr>
              <a:t> </a:t>
            </a:r>
            <a:r>
              <a:rPr sz="2600" dirty="0">
                <a:solidFill>
                  <a:srgbClr val="4471C4"/>
                </a:solidFill>
                <a:latin typeface="Calibri"/>
                <a:cs typeface="Calibri"/>
              </a:rPr>
              <a:t>his</a:t>
            </a:r>
            <a:r>
              <a:rPr sz="2600" spc="-60" dirty="0">
                <a:solidFill>
                  <a:srgbClr val="4471C4"/>
                </a:solidFill>
                <a:latin typeface="Calibri"/>
                <a:cs typeface="Calibri"/>
              </a:rPr>
              <a:t> </a:t>
            </a:r>
            <a:r>
              <a:rPr sz="2600" spc="-10" dirty="0">
                <a:solidFill>
                  <a:srgbClr val="4471C4"/>
                </a:solidFill>
                <a:latin typeface="Calibri"/>
                <a:cs typeface="Calibri"/>
              </a:rPr>
              <a:t>cancer?</a:t>
            </a:r>
            <a:endParaRPr sz="2600">
              <a:latin typeface="Calibri"/>
              <a:cs typeface="Calibri"/>
            </a:endParaRPr>
          </a:p>
        </p:txBody>
      </p:sp>
      <p:sp>
        <p:nvSpPr>
          <p:cNvPr id="15" name="object 15"/>
          <p:cNvSpPr txBox="1"/>
          <p:nvPr/>
        </p:nvSpPr>
        <p:spPr>
          <a:xfrm>
            <a:off x="4528184" y="3122802"/>
            <a:ext cx="6900545" cy="1136015"/>
          </a:xfrm>
          <a:prstGeom prst="rect">
            <a:avLst/>
          </a:prstGeom>
        </p:spPr>
        <p:txBody>
          <a:bodyPr vert="horz" wrap="square" lIns="0" tIns="57785" rIns="0" bIns="0" rtlCol="0">
            <a:spAutoFit/>
          </a:bodyPr>
          <a:lstStyle/>
          <a:p>
            <a:pPr marL="241300" marR="5080" indent="-228600">
              <a:lnSpc>
                <a:spcPts val="2810"/>
              </a:lnSpc>
              <a:spcBef>
                <a:spcPts val="455"/>
              </a:spcBef>
              <a:buFont typeface="Arial MT"/>
              <a:buChar char="•"/>
              <a:tabLst>
                <a:tab pos="241300" algn="l"/>
              </a:tabLst>
            </a:pPr>
            <a:r>
              <a:rPr sz="2600" dirty="0">
                <a:latin typeface="Calibri"/>
                <a:cs typeface="Calibri"/>
              </a:rPr>
              <a:t>A</a:t>
            </a:r>
            <a:r>
              <a:rPr sz="2600" spc="-45" dirty="0">
                <a:latin typeface="Calibri"/>
                <a:cs typeface="Calibri"/>
              </a:rPr>
              <a:t> </a:t>
            </a:r>
            <a:r>
              <a:rPr sz="2600" dirty="0">
                <a:latin typeface="Calibri"/>
                <a:cs typeface="Calibri"/>
              </a:rPr>
              <a:t>customer</a:t>
            </a:r>
            <a:r>
              <a:rPr sz="2600" spc="-50" dirty="0">
                <a:latin typeface="Calibri"/>
                <a:cs typeface="Calibri"/>
              </a:rPr>
              <a:t> </a:t>
            </a:r>
            <a:r>
              <a:rPr sz="2600" dirty="0">
                <a:latin typeface="Calibri"/>
                <a:cs typeface="Calibri"/>
              </a:rPr>
              <a:t>saw</a:t>
            </a:r>
            <a:r>
              <a:rPr sz="2600" spc="-45" dirty="0">
                <a:latin typeface="Calibri"/>
                <a:cs typeface="Calibri"/>
              </a:rPr>
              <a:t> </a:t>
            </a:r>
            <a:r>
              <a:rPr sz="2600" dirty="0">
                <a:latin typeface="Calibri"/>
                <a:cs typeface="Calibri"/>
              </a:rPr>
              <a:t>a</a:t>
            </a:r>
            <a:r>
              <a:rPr sz="2600" spc="-35" dirty="0">
                <a:latin typeface="Calibri"/>
                <a:cs typeface="Calibri"/>
              </a:rPr>
              <a:t> </a:t>
            </a:r>
            <a:r>
              <a:rPr sz="2600" dirty="0">
                <a:latin typeface="Calibri"/>
                <a:cs typeface="Calibri"/>
              </a:rPr>
              <a:t>newspaper</a:t>
            </a:r>
            <a:r>
              <a:rPr sz="2600" spc="-60" dirty="0">
                <a:latin typeface="Calibri"/>
                <a:cs typeface="Calibri"/>
              </a:rPr>
              <a:t> </a:t>
            </a:r>
            <a:r>
              <a:rPr sz="2600" dirty="0">
                <a:latin typeface="Calibri"/>
                <a:cs typeface="Calibri"/>
              </a:rPr>
              <a:t>ad</a:t>
            </a:r>
            <a:r>
              <a:rPr sz="2600" spc="-35" dirty="0">
                <a:latin typeface="Calibri"/>
                <a:cs typeface="Calibri"/>
              </a:rPr>
              <a:t> </a:t>
            </a:r>
            <a:r>
              <a:rPr sz="2600" dirty="0">
                <a:latin typeface="Calibri"/>
                <a:cs typeface="Calibri"/>
              </a:rPr>
              <a:t>and</a:t>
            </a:r>
            <a:r>
              <a:rPr sz="2600" spc="-45" dirty="0">
                <a:latin typeface="Calibri"/>
                <a:cs typeface="Calibri"/>
              </a:rPr>
              <a:t> </a:t>
            </a:r>
            <a:r>
              <a:rPr sz="2600" dirty="0">
                <a:latin typeface="Calibri"/>
                <a:cs typeface="Calibri"/>
              </a:rPr>
              <a:t>bought</a:t>
            </a:r>
            <a:r>
              <a:rPr sz="2600" spc="-40" dirty="0">
                <a:latin typeface="Calibri"/>
                <a:cs typeface="Calibri"/>
              </a:rPr>
              <a:t> </a:t>
            </a:r>
            <a:r>
              <a:rPr sz="2600" spc="-10" dirty="0">
                <a:latin typeface="Calibri"/>
                <a:cs typeface="Calibri"/>
              </a:rPr>
              <a:t>toys. </a:t>
            </a:r>
            <a:r>
              <a:rPr sz="2600" dirty="0">
                <a:solidFill>
                  <a:srgbClr val="4471C4"/>
                </a:solidFill>
                <a:latin typeface="Calibri"/>
                <a:cs typeface="Calibri"/>
              </a:rPr>
              <a:t>What</a:t>
            </a:r>
            <a:r>
              <a:rPr sz="2600" spc="-45" dirty="0">
                <a:solidFill>
                  <a:srgbClr val="4471C4"/>
                </a:solidFill>
                <a:latin typeface="Calibri"/>
                <a:cs typeface="Calibri"/>
              </a:rPr>
              <a:t> </a:t>
            </a:r>
            <a:r>
              <a:rPr sz="2600" dirty="0">
                <a:solidFill>
                  <a:srgbClr val="4471C4"/>
                </a:solidFill>
                <a:latin typeface="Calibri"/>
                <a:cs typeface="Calibri"/>
              </a:rPr>
              <a:t>would</a:t>
            </a:r>
            <a:r>
              <a:rPr sz="2600" spc="-40" dirty="0">
                <a:solidFill>
                  <a:srgbClr val="4471C4"/>
                </a:solidFill>
                <a:latin typeface="Calibri"/>
                <a:cs typeface="Calibri"/>
              </a:rPr>
              <a:t> </a:t>
            </a:r>
            <a:r>
              <a:rPr sz="2600" dirty="0">
                <a:solidFill>
                  <a:srgbClr val="4471C4"/>
                </a:solidFill>
                <a:latin typeface="Calibri"/>
                <a:cs typeface="Calibri"/>
              </a:rPr>
              <a:t>have</a:t>
            </a:r>
            <a:r>
              <a:rPr sz="2600" spc="-45" dirty="0">
                <a:solidFill>
                  <a:srgbClr val="4471C4"/>
                </a:solidFill>
                <a:latin typeface="Calibri"/>
                <a:cs typeface="Calibri"/>
              </a:rPr>
              <a:t> </a:t>
            </a:r>
            <a:r>
              <a:rPr sz="2600" dirty="0">
                <a:solidFill>
                  <a:srgbClr val="4471C4"/>
                </a:solidFill>
                <a:latin typeface="Calibri"/>
                <a:cs typeface="Calibri"/>
              </a:rPr>
              <a:t>happened</a:t>
            </a:r>
            <a:r>
              <a:rPr sz="2600" spc="-65" dirty="0">
                <a:solidFill>
                  <a:srgbClr val="4471C4"/>
                </a:solidFill>
                <a:latin typeface="Calibri"/>
                <a:cs typeface="Calibri"/>
              </a:rPr>
              <a:t> </a:t>
            </a:r>
            <a:r>
              <a:rPr sz="2600" dirty="0">
                <a:solidFill>
                  <a:srgbClr val="4471C4"/>
                </a:solidFill>
                <a:latin typeface="Calibri"/>
                <a:cs typeface="Calibri"/>
              </a:rPr>
              <a:t>if</a:t>
            </a:r>
            <a:r>
              <a:rPr sz="2600" spc="-50" dirty="0">
                <a:solidFill>
                  <a:srgbClr val="4471C4"/>
                </a:solidFill>
                <a:latin typeface="Calibri"/>
                <a:cs typeface="Calibri"/>
              </a:rPr>
              <a:t> </a:t>
            </a:r>
            <a:r>
              <a:rPr sz="2600" dirty="0">
                <a:solidFill>
                  <a:srgbClr val="4471C4"/>
                </a:solidFill>
                <a:latin typeface="Calibri"/>
                <a:cs typeface="Calibri"/>
              </a:rPr>
              <a:t>they</a:t>
            </a:r>
            <a:r>
              <a:rPr sz="2600" spc="-50" dirty="0">
                <a:solidFill>
                  <a:srgbClr val="4471C4"/>
                </a:solidFill>
                <a:latin typeface="Calibri"/>
                <a:cs typeface="Calibri"/>
              </a:rPr>
              <a:t> </a:t>
            </a:r>
            <a:r>
              <a:rPr sz="2600" dirty="0">
                <a:solidFill>
                  <a:srgbClr val="4471C4"/>
                </a:solidFill>
                <a:latin typeface="Calibri"/>
                <a:cs typeface="Calibri"/>
              </a:rPr>
              <a:t>hadn’t</a:t>
            </a:r>
            <a:r>
              <a:rPr sz="2600" spc="-50" dirty="0">
                <a:solidFill>
                  <a:srgbClr val="4471C4"/>
                </a:solidFill>
                <a:latin typeface="Calibri"/>
                <a:cs typeface="Calibri"/>
              </a:rPr>
              <a:t> </a:t>
            </a:r>
            <a:r>
              <a:rPr sz="2600" spc="-20" dirty="0">
                <a:solidFill>
                  <a:srgbClr val="4471C4"/>
                </a:solidFill>
                <a:latin typeface="Calibri"/>
                <a:cs typeface="Calibri"/>
              </a:rPr>
              <a:t>seen </a:t>
            </a:r>
            <a:r>
              <a:rPr sz="2600" dirty="0">
                <a:solidFill>
                  <a:srgbClr val="4471C4"/>
                </a:solidFill>
                <a:latin typeface="Calibri"/>
                <a:cs typeface="Calibri"/>
              </a:rPr>
              <a:t>the</a:t>
            </a:r>
            <a:r>
              <a:rPr sz="2600" spc="-10" dirty="0">
                <a:solidFill>
                  <a:srgbClr val="4471C4"/>
                </a:solidFill>
                <a:latin typeface="Calibri"/>
                <a:cs typeface="Calibri"/>
              </a:rPr>
              <a:t> </a:t>
            </a:r>
            <a:r>
              <a:rPr sz="2600" spc="-25" dirty="0">
                <a:solidFill>
                  <a:srgbClr val="4471C4"/>
                </a:solidFill>
                <a:latin typeface="Calibri"/>
                <a:cs typeface="Calibri"/>
              </a:rPr>
              <a:t>ad?</a:t>
            </a:r>
            <a:endParaRPr sz="2600">
              <a:latin typeface="Calibri"/>
              <a:cs typeface="Calibri"/>
            </a:endParaRPr>
          </a:p>
        </p:txBody>
      </p:sp>
      <p:sp>
        <p:nvSpPr>
          <p:cNvPr id="16" name="object 16"/>
          <p:cNvSpPr txBox="1"/>
          <p:nvPr/>
        </p:nvSpPr>
        <p:spPr>
          <a:xfrm>
            <a:off x="4528184" y="4802504"/>
            <a:ext cx="6148705" cy="1136015"/>
          </a:xfrm>
          <a:prstGeom prst="rect">
            <a:avLst/>
          </a:prstGeom>
        </p:spPr>
        <p:txBody>
          <a:bodyPr vert="horz" wrap="square" lIns="0" tIns="57785" rIns="0" bIns="0" rtlCol="0">
            <a:spAutoFit/>
          </a:bodyPr>
          <a:lstStyle/>
          <a:p>
            <a:pPr marL="241300" marR="5080" indent="-228600" algn="just">
              <a:lnSpc>
                <a:spcPts val="2810"/>
              </a:lnSpc>
              <a:spcBef>
                <a:spcPts val="455"/>
              </a:spcBef>
              <a:buFont typeface="Arial MT"/>
              <a:buChar char="•"/>
              <a:tabLst>
                <a:tab pos="241300" algn="l"/>
              </a:tabLst>
            </a:pPr>
            <a:r>
              <a:rPr sz="2600" dirty="0">
                <a:latin typeface="Calibri"/>
                <a:cs typeface="Calibri"/>
              </a:rPr>
              <a:t>A</a:t>
            </a:r>
            <a:r>
              <a:rPr sz="2600" spc="-50" dirty="0">
                <a:latin typeface="Calibri"/>
                <a:cs typeface="Calibri"/>
              </a:rPr>
              <a:t> </a:t>
            </a:r>
            <a:r>
              <a:rPr sz="2600" dirty="0">
                <a:latin typeface="Calibri"/>
                <a:cs typeface="Calibri"/>
              </a:rPr>
              <a:t>doctor</a:t>
            </a:r>
            <a:r>
              <a:rPr sz="2600" spc="-45" dirty="0">
                <a:latin typeface="Calibri"/>
                <a:cs typeface="Calibri"/>
              </a:rPr>
              <a:t> </a:t>
            </a:r>
            <a:r>
              <a:rPr sz="2600" dirty="0">
                <a:latin typeface="Calibri"/>
                <a:cs typeface="Calibri"/>
              </a:rPr>
              <a:t>washes</a:t>
            </a:r>
            <a:r>
              <a:rPr sz="2600" spc="-60" dirty="0">
                <a:latin typeface="Calibri"/>
                <a:cs typeface="Calibri"/>
              </a:rPr>
              <a:t> </a:t>
            </a:r>
            <a:r>
              <a:rPr sz="2600" dirty="0">
                <a:latin typeface="Calibri"/>
                <a:cs typeface="Calibri"/>
              </a:rPr>
              <a:t>their</a:t>
            </a:r>
            <a:r>
              <a:rPr sz="2600" spc="-60" dirty="0">
                <a:latin typeface="Calibri"/>
                <a:cs typeface="Calibri"/>
              </a:rPr>
              <a:t> </a:t>
            </a:r>
            <a:r>
              <a:rPr sz="2600" dirty="0">
                <a:latin typeface="Calibri"/>
                <a:cs typeface="Calibri"/>
              </a:rPr>
              <a:t>hands</a:t>
            </a:r>
            <a:r>
              <a:rPr sz="2600" spc="-40" dirty="0">
                <a:latin typeface="Calibri"/>
                <a:cs typeface="Calibri"/>
              </a:rPr>
              <a:t> </a:t>
            </a:r>
            <a:r>
              <a:rPr sz="2600" spc="-10" dirty="0">
                <a:latin typeface="Calibri"/>
                <a:cs typeface="Calibri"/>
              </a:rPr>
              <a:t>before</a:t>
            </a:r>
            <a:r>
              <a:rPr sz="2600" spc="-55" dirty="0">
                <a:latin typeface="Calibri"/>
                <a:cs typeface="Calibri"/>
              </a:rPr>
              <a:t> </a:t>
            </a:r>
            <a:r>
              <a:rPr sz="2600" spc="-10" dirty="0">
                <a:latin typeface="Calibri"/>
                <a:cs typeface="Calibri"/>
              </a:rPr>
              <a:t>surgery. </a:t>
            </a:r>
            <a:r>
              <a:rPr sz="2600" dirty="0">
                <a:solidFill>
                  <a:srgbClr val="4471C4"/>
                </a:solidFill>
                <a:latin typeface="Calibri"/>
                <a:cs typeface="Calibri"/>
              </a:rPr>
              <a:t>What</a:t>
            </a:r>
            <a:r>
              <a:rPr sz="2600" spc="-45" dirty="0">
                <a:solidFill>
                  <a:srgbClr val="4471C4"/>
                </a:solidFill>
                <a:latin typeface="Calibri"/>
                <a:cs typeface="Calibri"/>
              </a:rPr>
              <a:t> </a:t>
            </a:r>
            <a:r>
              <a:rPr sz="2600" dirty="0">
                <a:solidFill>
                  <a:srgbClr val="4471C4"/>
                </a:solidFill>
                <a:latin typeface="Calibri"/>
                <a:cs typeface="Calibri"/>
              </a:rPr>
              <a:t>would</a:t>
            </a:r>
            <a:r>
              <a:rPr sz="2600" spc="-40" dirty="0">
                <a:solidFill>
                  <a:srgbClr val="4471C4"/>
                </a:solidFill>
                <a:latin typeface="Calibri"/>
                <a:cs typeface="Calibri"/>
              </a:rPr>
              <a:t> </a:t>
            </a:r>
            <a:r>
              <a:rPr sz="2600" dirty="0">
                <a:solidFill>
                  <a:srgbClr val="4471C4"/>
                </a:solidFill>
                <a:latin typeface="Calibri"/>
                <a:cs typeface="Calibri"/>
              </a:rPr>
              <a:t>have</a:t>
            </a:r>
            <a:r>
              <a:rPr sz="2600" spc="-50" dirty="0">
                <a:solidFill>
                  <a:srgbClr val="4471C4"/>
                </a:solidFill>
                <a:latin typeface="Calibri"/>
                <a:cs typeface="Calibri"/>
              </a:rPr>
              <a:t> </a:t>
            </a:r>
            <a:r>
              <a:rPr sz="2600" dirty="0">
                <a:solidFill>
                  <a:srgbClr val="4471C4"/>
                </a:solidFill>
                <a:latin typeface="Calibri"/>
                <a:cs typeface="Calibri"/>
              </a:rPr>
              <a:t>happened</a:t>
            </a:r>
            <a:r>
              <a:rPr sz="2600" spc="-70" dirty="0">
                <a:solidFill>
                  <a:srgbClr val="4471C4"/>
                </a:solidFill>
                <a:latin typeface="Calibri"/>
                <a:cs typeface="Calibri"/>
              </a:rPr>
              <a:t> </a:t>
            </a:r>
            <a:r>
              <a:rPr sz="2600" dirty="0">
                <a:solidFill>
                  <a:srgbClr val="4471C4"/>
                </a:solidFill>
                <a:latin typeface="Calibri"/>
                <a:cs typeface="Calibri"/>
              </a:rPr>
              <a:t>if</a:t>
            </a:r>
            <a:r>
              <a:rPr sz="2600" spc="-50" dirty="0">
                <a:solidFill>
                  <a:srgbClr val="4471C4"/>
                </a:solidFill>
                <a:latin typeface="Calibri"/>
                <a:cs typeface="Calibri"/>
              </a:rPr>
              <a:t> </a:t>
            </a:r>
            <a:r>
              <a:rPr sz="2600" dirty="0">
                <a:solidFill>
                  <a:srgbClr val="4471C4"/>
                </a:solidFill>
                <a:latin typeface="Calibri"/>
                <a:cs typeface="Calibri"/>
              </a:rPr>
              <a:t>the</a:t>
            </a:r>
            <a:r>
              <a:rPr sz="2600" spc="-45" dirty="0">
                <a:solidFill>
                  <a:srgbClr val="4471C4"/>
                </a:solidFill>
                <a:latin typeface="Calibri"/>
                <a:cs typeface="Calibri"/>
              </a:rPr>
              <a:t> </a:t>
            </a:r>
            <a:r>
              <a:rPr sz="2600" dirty="0">
                <a:solidFill>
                  <a:srgbClr val="4471C4"/>
                </a:solidFill>
                <a:latin typeface="Calibri"/>
                <a:cs typeface="Calibri"/>
              </a:rPr>
              <a:t>Dr</a:t>
            </a:r>
            <a:r>
              <a:rPr sz="2600" spc="-40" dirty="0">
                <a:solidFill>
                  <a:srgbClr val="4471C4"/>
                </a:solidFill>
                <a:latin typeface="Calibri"/>
                <a:cs typeface="Calibri"/>
              </a:rPr>
              <a:t> </a:t>
            </a:r>
            <a:r>
              <a:rPr sz="2600" spc="-10" dirty="0">
                <a:solidFill>
                  <a:srgbClr val="4471C4"/>
                </a:solidFill>
                <a:latin typeface="Calibri"/>
                <a:cs typeface="Calibri"/>
              </a:rPr>
              <a:t>hadn’t </a:t>
            </a:r>
            <a:r>
              <a:rPr sz="2600" dirty="0">
                <a:solidFill>
                  <a:srgbClr val="4471C4"/>
                </a:solidFill>
                <a:latin typeface="Calibri"/>
                <a:cs typeface="Calibri"/>
              </a:rPr>
              <a:t>washed</a:t>
            </a:r>
            <a:r>
              <a:rPr sz="2600" spc="-55" dirty="0">
                <a:solidFill>
                  <a:srgbClr val="4471C4"/>
                </a:solidFill>
                <a:latin typeface="Calibri"/>
                <a:cs typeface="Calibri"/>
              </a:rPr>
              <a:t> </a:t>
            </a:r>
            <a:r>
              <a:rPr sz="2600" dirty="0">
                <a:solidFill>
                  <a:srgbClr val="4471C4"/>
                </a:solidFill>
                <a:latin typeface="Calibri"/>
                <a:cs typeface="Calibri"/>
              </a:rPr>
              <a:t>their</a:t>
            </a:r>
            <a:r>
              <a:rPr sz="2600" spc="-45" dirty="0">
                <a:solidFill>
                  <a:srgbClr val="4471C4"/>
                </a:solidFill>
                <a:latin typeface="Calibri"/>
                <a:cs typeface="Calibri"/>
              </a:rPr>
              <a:t> </a:t>
            </a:r>
            <a:r>
              <a:rPr sz="2600" spc="-10" dirty="0">
                <a:solidFill>
                  <a:srgbClr val="4471C4"/>
                </a:solidFill>
                <a:latin typeface="Calibri"/>
                <a:cs typeface="Calibri"/>
              </a:rPr>
              <a:t>hands?</a:t>
            </a:r>
            <a:endParaRPr sz="26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09676"/>
            <a:ext cx="10132061" cy="690574"/>
          </a:xfrm>
          <a:prstGeom prst="rect">
            <a:avLst/>
          </a:prstGeom>
        </p:spPr>
        <p:txBody>
          <a:bodyPr vert="horz" wrap="square" lIns="0" tIns="13335" rIns="0" bIns="0" rtlCol="0">
            <a:spAutoFit/>
          </a:bodyPr>
          <a:lstStyle/>
          <a:p>
            <a:pPr marL="12700">
              <a:lnSpc>
                <a:spcPct val="100000"/>
              </a:lnSpc>
              <a:spcBef>
                <a:spcPts val="105"/>
              </a:spcBef>
            </a:pPr>
            <a:r>
              <a:rPr lang="en-US" spc="-10" dirty="0"/>
              <a:t>Causal context is hard to formalize</a:t>
            </a:r>
            <a:endParaRPr spc="-25" dirty="0"/>
          </a:p>
        </p:txBody>
      </p:sp>
      <p:sp>
        <p:nvSpPr>
          <p:cNvPr id="3" name="object 3"/>
          <p:cNvSpPr txBox="1"/>
          <p:nvPr/>
        </p:nvSpPr>
        <p:spPr>
          <a:xfrm>
            <a:off x="916939" y="2292565"/>
            <a:ext cx="10354310" cy="2584450"/>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b="1" dirty="0">
                <a:latin typeface="Calibri"/>
                <a:cs typeface="Calibri"/>
              </a:rPr>
              <a:t>Causal</a:t>
            </a:r>
            <a:r>
              <a:rPr sz="2800" b="1" spc="-75" dirty="0">
                <a:latin typeface="Calibri"/>
                <a:cs typeface="Calibri"/>
              </a:rPr>
              <a:t> </a:t>
            </a:r>
            <a:r>
              <a:rPr sz="2800" b="1" dirty="0">
                <a:latin typeface="Calibri"/>
                <a:cs typeface="Calibri"/>
              </a:rPr>
              <a:t>frame:</a:t>
            </a:r>
            <a:r>
              <a:rPr sz="2800" b="1" spc="-75" dirty="0">
                <a:latin typeface="Calibri"/>
                <a:cs typeface="Calibri"/>
              </a:rPr>
              <a:t> </a:t>
            </a:r>
            <a:r>
              <a:rPr sz="2800" spc="-10" dirty="0">
                <a:latin typeface="Calibri"/>
                <a:cs typeface="Calibri"/>
              </a:rPr>
              <a:t>Factors</a:t>
            </a:r>
            <a:r>
              <a:rPr sz="2800" spc="-90" dirty="0">
                <a:latin typeface="Calibri"/>
                <a:cs typeface="Calibri"/>
              </a:rPr>
              <a:t> </a:t>
            </a:r>
            <a:r>
              <a:rPr sz="2800" spc="-10" dirty="0">
                <a:latin typeface="Calibri"/>
                <a:cs typeface="Calibri"/>
              </a:rPr>
              <a:t>relevant</a:t>
            </a:r>
            <a:r>
              <a:rPr sz="2800" spc="-90" dirty="0">
                <a:latin typeface="Calibri"/>
                <a:cs typeface="Calibri"/>
              </a:rPr>
              <a:t> </a:t>
            </a:r>
            <a:r>
              <a:rPr sz="2800" dirty="0">
                <a:latin typeface="Calibri"/>
                <a:cs typeface="Calibri"/>
              </a:rPr>
              <a:t>to</a:t>
            </a:r>
            <a:r>
              <a:rPr sz="2800" spc="-90" dirty="0">
                <a:latin typeface="Calibri"/>
                <a:cs typeface="Calibri"/>
              </a:rPr>
              <a:t> </a:t>
            </a:r>
            <a:r>
              <a:rPr sz="2800" dirty="0">
                <a:latin typeface="Calibri"/>
                <a:cs typeface="Calibri"/>
              </a:rPr>
              <a:t>causal</a:t>
            </a:r>
            <a:r>
              <a:rPr sz="2800" spc="-90" dirty="0">
                <a:latin typeface="Calibri"/>
                <a:cs typeface="Calibri"/>
              </a:rPr>
              <a:t> </a:t>
            </a:r>
            <a:r>
              <a:rPr sz="2800" spc="-10" dirty="0">
                <a:latin typeface="Calibri"/>
                <a:cs typeface="Calibri"/>
              </a:rPr>
              <a:t>question</a:t>
            </a:r>
            <a:endParaRPr sz="2800" dirty="0">
              <a:latin typeface="Calibri"/>
              <a:cs typeface="Calibri"/>
            </a:endParaRPr>
          </a:p>
          <a:p>
            <a:pPr marL="240665" indent="-227965">
              <a:lnSpc>
                <a:spcPct val="100000"/>
              </a:lnSpc>
              <a:spcBef>
                <a:spcPts val="675"/>
              </a:spcBef>
              <a:buFont typeface="Arial MT"/>
              <a:buChar char="•"/>
              <a:tabLst>
                <a:tab pos="240665" algn="l"/>
              </a:tabLst>
            </a:pPr>
            <a:r>
              <a:rPr sz="2800" b="1" dirty="0">
                <a:latin typeface="Calibri"/>
                <a:cs typeface="Calibri"/>
              </a:rPr>
              <a:t>Necessary</a:t>
            </a:r>
            <a:r>
              <a:rPr sz="2800" b="1" spc="-70" dirty="0">
                <a:latin typeface="Calibri"/>
                <a:cs typeface="Calibri"/>
              </a:rPr>
              <a:t> </a:t>
            </a:r>
            <a:r>
              <a:rPr sz="2800" b="1" dirty="0">
                <a:latin typeface="Calibri"/>
                <a:cs typeface="Calibri"/>
              </a:rPr>
              <a:t>causality:</a:t>
            </a:r>
            <a:r>
              <a:rPr sz="2800" b="1" spc="-60" dirty="0">
                <a:latin typeface="Calibri"/>
                <a:cs typeface="Calibri"/>
              </a:rPr>
              <a:t> </a:t>
            </a:r>
            <a:r>
              <a:rPr sz="2800" dirty="0">
                <a:latin typeface="Calibri"/>
                <a:cs typeface="Calibri"/>
              </a:rPr>
              <a:t>Did</a:t>
            </a:r>
            <a:r>
              <a:rPr sz="2800" spc="-75" dirty="0">
                <a:latin typeface="Calibri"/>
                <a:cs typeface="Calibri"/>
              </a:rPr>
              <a:t> </a:t>
            </a:r>
            <a:r>
              <a:rPr sz="2800" dirty="0">
                <a:latin typeface="Calibri"/>
                <a:cs typeface="Calibri"/>
              </a:rPr>
              <a:t>cause</a:t>
            </a:r>
            <a:r>
              <a:rPr sz="2800" spc="-80" dirty="0">
                <a:latin typeface="Calibri"/>
                <a:cs typeface="Calibri"/>
              </a:rPr>
              <a:t> </a:t>
            </a:r>
            <a:r>
              <a:rPr sz="2800" dirty="0">
                <a:latin typeface="Calibri"/>
                <a:cs typeface="Calibri"/>
              </a:rPr>
              <a:t>need</a:t>
            </a:r>
            <a:r>
              <a:rPr sz="2800" spc="-95" dirty="0">
                <a:latin typeface="Calibri"/>
                <a:cs typeface="Calibri"/>
              </a:rPr>
              <a:t> </a:t>
            </a:r>
            <a:r>
              <a:rPr sz="2800" dirty="0">
                <a:latin typeface="Calibri"/>
                <a:cs typeface="Calibri"/>
              </a:rPr>
              <a:t>to</a:t>
            </a:r>
            <a:r>
              <a:rPr sz="2800" spc="-95" dirty="0">
                <a:latin typeface="Calibri"/>
                <a:cs typeface="Calibri"/>
              </a:rPr>
              <a:t> </a:t>
            </a:r>
            <a:r>
              <a:rPr sz="2800" dirty="0">
                <a:latin typeface="Calibri"/>
                <a:cs typeface="Calibri"/>
              </a:rPr>
              <a:t>happen</a:t>
            </a:r>
            <a:r>
              <a:rPr sz="2800" spc="-70" dirty="0">
                <a:latin typeface="Calibri"/>
                <a:cs typeface="Calibri"/>
              </a:rPr>
              <a:t> </a:t>
            </a:r>
            <a:r>
              <a:rPr sz="2800" dirty="0">
                <a:latin typeface="Calibri"/>
                <a:cs typeface="Calibri"/>
              </a:rPr>
              <a:t>for</a:t>
            </a:r>
            <a:r>
              <a:rPr sz="2800" spc="-95" dirty="0">
                <a:latin typeface="Calibri"/>
                <a:cs typeface="Calibri"/>
              </a:rPr>
              <a:t> </a:t>
            </a:r>
            <a:r>
              <a:rPr sz="2800" dirty="0">
                <a:latin typeface="Calibri"/>
                <a:cs typeface="Calibri"/>
              </a:rPr>
              <a:t>outcome</a:t>
            </a:r>
            <a:r>
              <a:rPr sz="2800" spc="-85" dirty="0">
                <a:latin typeface="Calibri"/>
                <a:cs typeface="Calibri"/>
              </a:rPr>
              <a:t> </a:t>
            </a:r>
            <a:r>
              <a:rPr sz="2800" dirty="0">
                <a:latin typeface="Calibri"/>
                <a:cs typeface="Calibri"/>
              </a:rPr>
              <a:t>to</a:t>
            </a:r>
            <a:r>
              <a:rPr sz="2800" spc="-95" dirty="0">
                <a:latin typeface="Calibri"/>
                <a:cs typeface="Calibri"/>
              </a:rPr>
              <a:t> </a:t>
            </a:r>
            <a:r>
              <a:rPr sz="2800" spc="-10" dirty="0">
                <a:latin typeface="Calibri"/>
                <a:cs typeface="Calibri"/>
              </a:rPr>
              <a:t>occur?</a:t>
            </a:r>
            <a:endParaRPr sz="2800" dirty="0">
              <a:latin typeface="Calibri"/>
              <a:cs typeface="Calibri"/>
            </a:endParaRPr>
          </a:p>
          <a:p>
            <a:pPr marL="240665" indent="-227965">
              <a:lnSpc>
                <a:spcPct val="100000"/>
              </a:lnSpc>
              <a:spcBef>
                <a:spcPts val="660"/>
              </a:spcBef>
              <a:buFont typeface="Arial MT"/>
              <a:buChar char="•"/>
              <a:tabLst>
                <a:tab pos="240665" algn="l"/>
              </a:tabLst>
            </a:pPr>
            <a:r>
              <a:rPr sz="2800" b="1" dirty="0">
                <a:latin typeface="Calibri"/>
                <a:cs typeface="Calibri"/>
              </a:rPr>
              <a:t>Sufficient</a:t>
            </a:r>
            <a:r>
              <a:rPr sz="2800" b="1" spc="-70" dirty="0">
                <a:latin typeface="Calibri"/>
                <a:cs typeface="Calibri"/>
              </a:rPr>
              <a:t> </a:t>
            </a:r>
            <a:r>
              <a:rPr sz="2800" b="1" dirty="0">
                <a:latin typeface="Calibri"/>
                <a:cs typeface="Calibri"/>
              </a:rPr>
              <a:t>causality:</a:t>
            </a:r>
            <a:r>
              <a:rPr sz="2800" b="1" spc="-65" dirty="0">
                <a:latin typeface="Calibri"/>
                <a:cs typeface="Calibri"/>
              </a:rPr>
              <a:t> </a:t>
            </a:r>
            <a:r>
              <a:rPr sz="2800" dirty="0">
                <a:latin typeface="Calibri"/>
                <a:cs typeface="Calibri"/>
              </a:rPr>
              <a:t>Is</a:t>
            </a:r>
            <a:r>
              <a:rPr sz="2800" spc="-95" dirty="0">
                <a:latin typeface="Calibri"/>
                <a:cs typeface="Calibri"/>
              </a:rPr>
              <a:t> </a:t>
            </a:r>
            <a:r>
              <a:rPr sz="2800" dirty="0">
                <a:latin typeface="Calibri"/>
                <a:cs typeface="Calibri"/>
              </a:rPr>
              <a:t>cause</a:t>
            </a:r>
            <a:r>
              <a:rPr sz="2800" spc="-80" dirty="0">
                <a:latin typeface="Calibri"/>
                <a:cs typeface="Calibri"/>
              </a:rPr>
              <a:t> </a:t>
            </a:r>
            <a:r>
              <a:rPr sz="2800" dirty="0">
                <a:latin typeface="Calibri"/>
                <a:cs typeface="Calibri"/>
              </a:rPr>
              <a:t>alone</a:t>
            </a:r>
            <a:r>
              <a:rPr sz="2800" spc="-90" dirty="0">
                <a:latin typeface="Calibri"/>
                <a:cs typeface="Calibri"/>
              </a:rPr>
              <a:t> </a:t>
            </a:r>
            <a:r>
              <a:rPr sz="2800" dirty="0">
                <a:latin typeface="Calibri"/>
                <a:cs typeface="Calibri"/>
              </a:rPr>
              <a:t>enough</a:t>
            </a:r>
            <a:r>
              <a:rPr sz="2800" spc="-75" dirty="0">
                <a:latin typeface="Calibri"/>
                <a:cs typeface="Calibri"/>
              </a:rPr>
              <a:t> </a:t>
            </a:r>
            <a:r>
              <a:rPr sz="2800" dirty="0">
                <a:latin typeface="Calibri"/>
                <a:cs typeface="Calibri"/>
              </a:rPr>
              <a:t>for</a:t>
            </a:r>
            <a:r>
              <a:rPr sz="2800" spc="-90" dirty="0">
                <a:latin typeface="Calibri"/>
                <a:cs typeface="Calibri"/>
              </a:rPr>
              <a:t> </a:t>
            </a:r>
            <a:r>
              <a:rPr sz="2800" dirty="0">
                <a:latin typeface="Calibri"/>
                <a:cs typeface="Calibri"/>
              </a:rPr>
              <a:t>outcome</a:t>
            </a:r>
            <a:r>
              <a:rPr sz="2800" spc="-70" dirty="0">
                <a:latin typeface="Calibri"/>
                <a:cs typeface="Calibri"/>
              </a:rPr>
              <a:t> </a:t>
            </a:r>
            <a:r>
              <a:rPr sz="2800" dirty="0">
                <a:latin typeface="Calibri"/>
                <a:cs typeface="Calibri"/>
              </a:rPr>
              <a:t>to</a:t>
            </a:r>
            <a:r>
              <a:rPr sz="2800" spc="-90" dirty="0">
                <a:latin typeface="Calibri"/>
                <a:cs typeface="Calibri"/>
              </a:rPr>
              <a:t> </a:t>
            </a:r>
            <a:r>
              <a:rPr sz="2800" spc="-10" dirty="0">
                <a:latin typeface="Calibri"/>
                <a:cs typeface="Calibri"/>
              </a:rPr>
              <a:t>occur?</a:t>
            </a:r>
            <a:endParaRPr sz="2800" dirty="0">
              <a:latin typeface="Calibri"/>
              <a:cs typeface="Calibri"/>
            </a:endParaRPr>
          </a:p>
          <a:p>
            <a:pPr marL="240029" indent="-227329">
              <a:lnSpc>
                <a:spcPct val="100000"/>
              </a:lnSpc>
              <a:spcBef>
                <a:spcPts val="660"/>
              </a:spcBef>
              <a:buFont typeface="Arial MT"/>
              <a:buChar char="•"/>
              <a:tabLst>
                <a:tab pos="240029" algn="l"/>
              </a:tabLst>
            </a:pPr>
            <a:r>
              <a:rPr sz="2800" b="1" dirty="0">
                <a:latin typeface="Calibri"/>
                <a:cs typeface="Calibri"/>
              </a:rPr>
              <a:t>Normality:</a:t>
            </a:r>
            <a:r>
              <a:rPr sz="2800" b="1" spc="-20" dirty="0">
                <a:latin typeface="Calibri"/>
                <a:cs typeface="Calibri"/>
              </a:rPr>
              <a:t> </a:t>
            </a:r>
            <a:r>
              <a:rPr sz="2800" dirty="0">
                <a:latin typeface="Calibri"/>
                <a:cs typeface="Calibri"/>
              </a:rPr>
              <a:t>Do</a:t>
            </a:r>
            <a:r>
              <a:rPr sz="2800" spc="-60" dirty="0">
                <a:latin typeface="Calibri"/>
                <a:cs typeface="Calibri"/>
              </a:rPr>
              <a:t> </a:t>
            </a:r>
            <a:r>
              <a:rPr sz="2800" dirty="0">
                <a:latin typeface="Calibri"/>
                <a:cs typeface="Calibri"/>
              </a:rPr>
              <a:t>events</a:t>
            </a:r>
            <a:r>
              <a:rPr sz="2800" spc="-50" dirty="0">
                <a:latin typeface="Calibri"/>
                <a:cs typeface="Calibri"/>
              </a:rPr>
              <a:t> </a:t>
            </a:r>
            <a:r>
              <a:rPr sz="2800" dirty="0">
                <a:latin typeface="Calibri"/>
                <a:cs typeface="Calibri"/>
              </a:rPr>
              <a:t>line</a:t>
            </a:r>
            <a:r>
              <a:rPr sz="2800" spc="-50" dirty="0">
                <a:latin typeface="Calibri"/>
                <a:cs typeface="Calibri"/>
              </a:rPr>
              <a:t> </a:t>
            </a:r>
            <a:r>
              <a:rPr sz="2800" dirty="0">
                <a:latin typeface="Calibri"/>
                <a:cs typeface="Calibri"/>
              </a:rPr>
              <a:t>up</a:t>
            </a:r>
            <a:r>
              <a:rPr sz="2800" spc="-50" dirty="0">
                <a:latin typeface="Calibri"/>
                <a:cs typeface="Calibri"/>
              </a:rPr>
              <a:t> </a:t>
            </a:r>
            <a:r>
              <a:rPr sz="2800" spc="-20" dirty="0">
                <a:latin typeface="Calibri"/>
                <a:cs typeface="Calibri"/>
              </a:rPr>
              <a:t>statistical/social/...</a:t>
            </a:r>
            <a:r>
              <a:rPr sz="2800" spc="-10" dirty="0">
                <a:latin typeface="Calibri"/>
                <a:cs typeface="Calibri"/>
              </a:rPr>
              <a:t> norms?</a:t>
            </a:r>
            <a:endParaRPr sz="2800" dirty="0">
              <a:latin typeface="Calibri"/>
              <a:cs typeface="Calibri"/>
            </a:endParaRPr>
          </a:p>
          <a:p>
            <a:pPr marL="240665" indent="-227965">
              <a:lnSpc>
                <a:spcPct val="100000"/>
              </a:lnSpc>
              <a:spcBef>
                <a:spcPts val="675"/>
              </a:spcBef>
              <a:buFont typeface="Arial MT"/>
              <a:buChar char="•"/>
              <a:tabLst>
                <a:tab pos="240665" algn="l"/>
              </a:tabLst>
            </a:pPr>
            <a:r>
              <a:rPr sz="2800" b="1" dirty="0">
                <a:latin typeface="Calibri"/>
                <a:cs typeface="Calibri"/>
              </a:rPr>
              <a:t>Other</a:t>
            </a:r>
            <a:r>
              <a:rPr sz="2800" b="1" spc="-95" dirty="0">
                <a:latin typeface="Calibri"/>
                <a:cs typeface="Calibri"/>
              </a:rPr>
              <a:t> </a:t>
            </a:r>
            <a:r>
              <a:rPr sz="2800" b="1" dirty="0">
                <a:latin typeface="Calibri"/>
                <a:cs typeface="Calibri"/>
              </a:rPr>
              <a:t>human</a:t>
            </a:r>
            <a:r>
              <a:rPr sz="2800" b="1" spc="-100" dirty="0">
                <a:latin typeface="Calibri"/>
                <a:cs typeface="Calibri"/>
              </a:rPr>
              <a:t> </a:t>
            </a:r>
            <a:r>
              <a:rPr sz="2800" b="1" spc="-10" dirty="0">
                <a:latin typeface="Calibri"/>
                <a:cs typeface="Calibri"/>
              </a:rPr>
              <a:t>factors:</a:t>
            </a:r>
            <a:r>
              <a:rPr sz="2800" b="1" spc="-80" dirty="0">
                <a:latin typeface="Calibri"/>
                <a:cs typeface="Calibri"/>
              </a:rPr>
              <a:t> </a:t>
            </a:r>
            <a:r>
              <a:rPr sz="2800" dirty="0">
                <a:latin typeface="Calibri"/>
                <a:cs typeface="Calibri"/>
              </a:rPr>
              <a:t>bias</a:t>
            </a:r>
            <a:r>
              <a:rPr sz="2800" spc="-90" dirty="0">
                <a:latin typeface="Calibri"/>
                <a:cs typeface="Calibri"/>
              </a:rPr>
              <a:t> </a:t>
            </a:r>
            <a:r>
              <a:rPr sz="2800" spc="-10" dirty="0">
                <a:latin typeface="Calibri"/>
                <a:cs typeface="Calibri"/>
              </a:rPr>
              <a:t>towards</a:t>
            </a:r>
            <a:r>
              <a:rPr sz="2800" spc="-95" dirty="0">
                <a:latin typeface="Calibri"/>
                <a:cs typeface="Calibri"/>
              </a:rPr>
              <a:t> </a:t>
            </a:r>
            <a:r>
              <a:rPr sz="2800" dirty="0">
                <a:latin typeface="Calibri"/>
                <a:cs typeface="Calibri"/>
              </a:rPr>
              <a:t>action,</a:t>
            </a:r>
            <a:r>
              <a:rPr sz="2800" spc="-95" dirty="0">
                <a:latin typeface="Calibri"/>
                <a:cs typeface="Calibri"/>
              </a:rPr>
              <a:t> </a:t>
            </a:r>
            <a:r>
              <a:rPr sz="2800" spc="-10" dirty="0">
                <a:latin typeface="Calibri"/>
                <a:cs typeface="Calibri"/>
              </a:rPr>
              <a:t>intention,</a:t>
            </a:r>
            <a:r>
              <a:rPr sz="2800" spc="-85" dirty="0">
                <a:latin typeface="Calibri"/>
                <a:cs typeface="Calibri"/>
              </a:rPr>
              <a:t> </a:t>
            </a:r>
            <a:r>
              <a:rPr sz="2800" dirty="0">
                <a:latin typeface="Calibri"/>
                <a:cs typeface="Calibri"/>
              </a:rPr>
              <a:t>epistemic,</a:t>
            </a:r>
            <a:r>
              <a:rPr sz="2800" spc="-85" dirty="0">
                <a:latin typeface="Calibri"/>
                <a:cs typeface="Calibri"/>
              </a:rPr>
              <a:t> </a:t>
            </a:r>
            <a:r>
              <a:rPr sz="2800" spc="-50" dirty="0">
                <a:latin typeface="Calibri"/>
                <a:cs typeface="Calibri"/>
              </a:rPr>
              <a:t>…</a:t>
            </a:r>
            <a:endParaRPr sz="28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79919F-8F0E-85C7-B736-801F8157ED62}"/>
              </a:ext>
            </a:extLst>
          </p:cNvPr>
          <p:cNvSpPr>
            <a:spLocks noGrp="1"/>
          </p:cNvSpPr>
          <p:nvPr>
            <p:ph type="body" idx="1"/>
          </p:nvPr>
        </p:nvSpPr>
        <p:spPr/>
        <p:txBody>
          <a:bodyPr/>
          <a:lstStyle/>
          <a:p>
            <a:r>
              <a:rPr lang="en-US" dirty="0"/>
              <a:t>Key element of actual causality</a:t>
            </a:r>
          </a:p>
          <a:p>
            <a:pPr lvl="1"/>
            <a:r>
              <a:rPr lang="en-US" dirty="0"/>
              <a:t>E.g., simulating alternate outcomes</a:t>
            </a:r>
          </a:p>
          <a:p>
            <a:endParaRPr lang="en-US" dirty="0"/>
          </a:p>
          <a:p>
            <a:r>
              <a:rPr lang="en-US" dirty="0"/>
              <a:t>Also useful for decision-making, planning…</a:t>
            </a:r>
          </a:p>
        </p:txBody>
      </p:sp>
      <p:sp>
        <p:nvSpPr>
          <p:cNvPr id="4" name="object 2">
            <a:extLst>
              <a:ext uri="{FF2B5EF4-FFF2-40B4-BE49-F238E27FC236}">
                <a16:creationId xmlns:a16="http://schemas.microsoft.com/office/drawing/2014/main" id="{D0AA3D61-7E5A-1229-15EF-E56D5FA56D32}"/>
              </a:ext>
            </a:extLst>
          </p:cNvPr>
          <p:cNvSpPr txBox="1">
            <a:spLocks noGrp="1"/>
          </p:cNvSpPr>
          <p:nvPr>
            <p:ph type="title"/>
          </p:nvPr>
        </p:nvSpPr>
        <p:spPr>
          <a:xfrm>
            <a:off x="736600" y="312738"/>
            <a:ext cx="10718800" cy="690574"/>
          </a:xfrm>
          <a:prstGeom prst="rect">
            <a:avLst/>
          </a:prstGeom>
        </p:spPr>
        <p:txBody>
          <a:bodyPr vert="horz" wrap="square" lIns="0" tIns="13335" rIns="0" bIns="0" rtlCol="0">
            <a:spAutoFit/>
          </a:bodyPr>
          <a:lstStyle/>
          <a:p>
            <a:pPr marL="12700">
              <a:lnSpc>
                <a:spcPct val="100000"/>
              </a:lnSpc>
              <a:spcBef>
                <a:spcPts val="105"/>
              </a:spcBef>
            </a:pPr>
            <a:r>
              <a:rPr lang="en-US" spc="-10" dirty="0">
                <a:solidFill>
                  <a:srgbClr val="0070C0"/>
                </a:solidFill>
              </a:rPr>
              <a:t>Building block: Counterfactual reasoning</a:t>
            </a:r>
            <a:endParaRPr spc="-25" dirty="0">
              <a:solidFill>
                <a:srgbClr val="0070C0"/>
              </a:solidFill>
            </a:endParaRPr>
          </a:p>
        </p:txBody>
      </p:sp>
    </p:spTree>
    <p:extLst>
      <p:ext uri="{BB962C8B-B14F-4D97-AF65-F5344CB8AC3E}">
        <p14:creationId xmlns:p14="http://schemas.microsoft.com/office/powerpoint/2010/main" val="4223256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5935E-85C9-2B56-60BC-58C8B6CFC7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D9DFB3B-A359-542A-4099-6042C31AA959}"/>
              </a:ext>
            </a:extLst>
          </p:cNvPr>
          <p:cNvSpPr txBox="1">
            <a:spLocks noGrp="1"/>
          </p:cNvSpPr>
          <p:nvPr>
            <p:ph type="title"/>
          </p:nvPr>
        </p:nvSpPr>
        <p:spPr>
          <a:xfrm>
            <a:off x="916938" y="609676"/>
            <a:ext cx="10132061" cy="690574"/>
          </a:xfrm>
          <a:prstGeom prst="rect">
            <a:avLst/>
          </a:prstGeom>
        </p:spPr>
        <p:txBody>
          <a:bodyPr vert="horz" wrap="square" lIns="0" tIns="13335" rIns="0" bIns="0" rtlCol="0">
            <a:spAutoFit/>
          </a:bodyPr>
          <a:lstStyle/>
          <a:p>
            <a:pPr marL="12700">
              <a:lnSpc>
                <a:spcPct val="100000"/>
              </a:lnSpc>
              <a:spcBef>
                <a:spcPts val="105"/>
              </a:spcBef>
            </a:pPr>
            <a:r>
              <a:rPr lang="en-US" spc="-10" dirty="0">
                <a:solidFill>
                  <a:srgbClr val="0070C0"/>
                </a:solidFill>
              </a:rPr>
              <a:t>CRASS Counterfactual reasoning benchmark</a:t>
            </a:r>
            <a:endParaRPr spc="-25" dirty="0">
              <a:solidFill>
                <a:srgbClr val="0070C0"/>
              </a:solidFill>
            </a:endParaRPr>
          </a:p>
        </p:txBody>
      </p:sp>
      <p:pic>
        <p:nvPicPr>
          <p:cNvPr id="7" name="Picture 6">
            <a:extLst>
              <a:ext uri="{FF2B5EF4-FFF2-40B4-BE49-F238E27FC236}">
                <a16:creationId xmlns:a16="http://schemas.microsoft.com/office/drawing/2014/main" id="{72465903-69A4-66A1-B4C2-24E65FCF738E}"/>
              </a:ext>
            </a:extLst>
          </p:cNvPr>
          <p:cNvPicPr>
            <a:picLocks noChangeAspect="1"/>
          </p:cNvPicPr>
          <p:nvPr/>
        </p:nvPicPr>
        <p:blipFill>
          <a:blip r:embed="rId2"/>
          <a:stretch>
            <a:fillRect/>
          </a:stretch>
        </p:blipFill>
        <p:spPr>
          <a:xfrm>
            <a:off x="0" y="2133600"/>
            <a:ext cx="12192000" cy="4536953"/>
          </a:xfrm>
          <a:prstGeom prst="rect">
            <a:avLst/>
          </a:prstGeom>
        </p:spPr>
      </p:pic>
    </p:spTree>
    <p:extLst>
      <p:ext uri="{BB962C8B-B14F-4D97-AF65-F5344CB8AC3E}">
        <p14:creationId xmlns:p14="http://schemas.microsoft.com/office/powerpoint/2010/main" val="3729957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5308" rIns="0" bIns="0" rtlCol="0">
            <a:spAutoFit/>
          </a:bodyPr>
          <a:lstStyle/>
          <a:p>
            <a:pPr marL="193040">
              <a:lnSpc>
                <a:spcPct val="100000"/>
              </a:lnSpc>
              <a:spcBef>
                <a:spcPts val="105"/>
              </a:spcBef>
            </a:pPr>
            <a:r>
              <a:rPr spc="-25" dirty="0"/>
              <a:t>Necessary</a:t>
            </a:r>
            <a:r>
              <a:rPr spc="-195" dirty="0"/>
              <a:t> </a:t>
            </a:r>
            <a:r>
              <a:rPr dirty="0"/>
              <a:t>and</a:t>
            </a:r>
            <a:r>
              <a:rPr spc="-180" dirty="0"/>
              <a:t> </a:t>
            </a:r>
            <a:r>
              <a:rPr spc="-35" dirty="0"/>
              <a:t>sufficient</a:t>
            </a:r>
            <a:r>
              <a:rPr spc="-180" dirty="0"/>
              <a:t> </a:t>
            </a:r>
            <a:r>
              <a:rPr spc="-10" dirty="0"/>
              <a:t>causes</a:t>
            </a:r>
          </a:p>
        </p:txBody>
      </p:sp>
      <p:sp>
        <p:nvSpPr>
          <p:cNvPr id="3" name="object 3"/>
          <p:cNvSpPr txBox="1"/>
          <p:nvPr/>
        </p:nvSpPr>
        <p:spPr>
          <a:xfrm>
            <a:off x="916939" y="1793493"/>
            <a:ext cx="9404985" cy="4034154"/>
          </a:xfrm>
          <a:prstGeom prst="rect">
            <a:avLst/>
          </a:prstGeom>
        </p:spPr>
        <p:txBody>
          <a:bodyPr vert="horz" wrap="square" lIns="0" tIns="12065" rIns="0" bIns="0" rtlCol="0">
            <a:spAutoFit/>
          </a:bodyPr>
          <a:lstStyle/>
          <a:p>
            <a:pPr marL="240665" indent="-227965">
              <a:lnSpc>
                <a:spcPts val="3200"/>
              </a:lnSpc>
              <a:spcBef>
                <a:spcPts val="95"/>
              </a:spcBef>
              <a:buFont typeface="Arial MT"/>
              <a:buChar char="•"/>
              <a:tabLst>
                <a:tab pos="240665" algn="l"/>
              </a:tabLst>
            </a:pPr>
            <a:r>
              <a:rPr sz="2800" b="1" dirty="0">
                <a:latin typeface="Calibri"/>
                <a:cs typeface="Calibri"/>
              </a:rPr>
              <a:t>Necessary</a:t>
            </a:r>
            <a:r>
              <a:rPr sz="2800" b="1" spc="-114" dirty="0">
                <a:latin typeface="Calibri"/>
                <a:cs typeface="Calibri"/>
              </a:rPr>
              <a:t> </a:t>
            </a:r>
            <a:r>
              <a:rPr sz="2800" b="1" spc="-10" dirty="0">
                <a:latin typeface="Calibri"/>
                <a:cs typeface="Calibri"/>
              </a:rPr>
              <a:t>causality:</a:t>
            </a:r>
            <a:endParaRPr sz="2800">
              <a:latin typeface="Calibri"/>
              <a:cs typeface="Calibri"/>
            </a:endParaRPr>
          </a:p>
          <a:p>
            <a:pPr marL="241300" marR="386715">
              <a:lnSpc>
                <a:spcPts val="3010"/>
              </a:lnSpc>
              <a:spcBef>
                <a:spcPts val="229"/>
              </a:spcBef>
            </a:pPr>
            <a:r>
              <a:rPr sz="2800" dirty="0">
                <a:latin typeface="Calibri"/>
                <a:cs typeface="Calibri"/>
              </a:rPr>
              <a:t>If</a:t>
            </a:r>
            <a:r>
              <a:rPr sz="2800" spc="-55" dirty="0">
                <a:latin typeface="Calibri"/>
                <a:cs typeface="Calibri"/>
              </a:rPr>
              <a:t> </a:t>
            </a:r>
            <a:r>
              <a:rPr sz="2800" dirty="0">
                <a:latin typeface="Calibri"/>
                <a:cs typeface="Calibri"/>
              </a:rPr>
              <a:t>an</a:t>
            </a:r>
            <a:r>
              <a:rPr sz="2800" spc="-45" dirty="0">
                <a:latin typeface="Calibri"/>
                <a:cs typeface="Calibri"/>
              </a:rPr>
              <a:t> </a:t>
            </a:r>
            <a:r>
              <a:rPr sz="2800" dirty="0">
                <a:latin typeface="Calibri"/>
                <a:cs typeface="Calibri"/>
              </a:rPr>
              <a:t>event</a:t>
            </a:r>
            <a:r>
              <a:rPr sz="2800" spc="-40" dirty="0">
                <a:latin typeface="Calibri"/>
                <a:cs typeface="Calibri"/>
              </a:rPr>
              <a:t> </a:t>
            </a:r>
            <a:r>
              <a:rPr sz="2800" dirty="0">
                <a:latin typeface="Cambria Math"/>
                <a:cs typeface="Cambria Math"/>
              </a:rPr>
              <a:t>𝐶</a:t>
            </a:r>
            <a:r>
              <a:rPr sz="2800" spc="90" dirty="0">
                <a:latin typeface="Cambria Math"/>
                <a:cs typeface="Cambria Math"/>
              </a:rPr>
              <a:t> </a:t>
            </a:r>
            <a:r>
              <a:rPr sz="2800" dirty="0">
                <a:latin typeface="Calibri"/>
                <a:cs typeface="Calibri"/>
              </a:rPr>
              <a:t>does</a:t>
            </a:r>
            <a:r>
              <a:rPr sz="2800" spc="-50" dirty="0">
                <a:latin typeface="Calibri"/>
                <a:cs typeface="Calibri"/>
              </a:rPr>
              <a:t> </a:t>
            </a:r>
            <a:r>
              <a:rPr sz="2800" dirty="0">
                <a:latin typeface="Calibri"/>
                <a:cs typeface="Calibri"/>
              </a:rPr>
              <a:t>not</a:t>
            </a:r>
            <a:r>
              <a:rPr sz="2800" spc="-40" dirty="0">
                <a:latin typeface="Calibri"/>
                <a:cs typeface="Calibri"/>
              </a:rPr>
              <a:t> </a:t>
            </a:r>
            <a:r>
              <a:rPr sz="2800" spc="-30" dirty="0">
                <a:latin typeface="Calibri"/>
                <a:cs typeface="Calibri"/>
              </a:rPr>
              <a:t>occur,</a:t>
            </a:r>
            <a:r>
              <a:rPr sz="2800" spc="-25" dirty="0">
                <a:latin typeface="Calibri"/>
                <a:cs typeface="Calibri"/>
              </a:rPr>
              <a:t> </a:t>
            </a:r>
            <a:r>
              <a:rPr sz="2800" dirty="0">
                <a:latin typeface="Calibri"/>
                <a:cs typeface="Calibri"/>
              </a:rPr>
              <a:t>then</a:t>
            </a:r>
            <a:r>
              <a:rPr sz="2800" spc="-55"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outcome</a:t>
            </a:r>
            <a:r>
              <a:rPr sz="2800" spc="-25" dirty="0">
                <a:latin typeface="Calibri"/>
                <a:cs typeface="Calibri"/>
              </a:rPr>
              <a:t> </a:t>
            </a:r>
            <a:r>
              <a:rPr sz="2800" dirty="0">
                <a:latin typeface="Calibri"/>
                <a:cs typeface="Calibri"/>
              </a:rPr>
              <a:t>event,</a:t>
            </a:r>
            <a:r>
              <a:rPr sz="2800" spc="-40" dirty="0">
                <a:latin typeface="Calibri"/>
                <a:cs typeface="Calibri"/>
              </a:rPr>
              <a:t> </a:t>
            </a:r>
            <a:r>
              <a:rPr sz="2800" dirty="0">
                <a:latin typeface="Cambria Math"/>
                <a:cs typeface="Cambria Math"/>
              </a:rPr>
              <a:t>𝐸</a:t>
            </a:r>
            <a:r>
              <a:rPr sz="2800" dirty="0">
                <a:latin typeface="Calibri"/>
                <a:cs typeface="Calibri"/>
              </a:rPr>
              <a:t>,</a:t>
            </a:r>
            <a:r>
              <a:rPr sz="2800" spc="-45" dirty="0">
                <a:latin typeface="Calibri"/>
                <a:cs typeface="Calibri"/>
              </a:rPr>
              <a:t> </a:t>
            </a:r>
            <a:r>
              <a:rPr sz="2800" spc="-20" dirty="0">
                <a:latin typeface="Calibri"/>
                <a:cs typeface="Calibri"/>
              </a:rPr>
              <a:t>will </a:t>
            </a:r>
            <a:r>
              <a:rPr sz="2800" dirty="0">
                <a:latin typeface="Calibri"/>
                <a:cs typeface="Calibri"/>
              </a:rPr>
              <a:t>not</a:t>
            </a:r>
            <a:r>
              <a:rPr sz="2800" spc="-35" dirty="0">
                <a:latin typeface="Calibri"/>
                <a:cs typeface="Calibri"/>
              </a:rPr>
              <a:t> </a:t>
            </a:r>
            <a:r>
              <a:rPr sz="2800" spc="-10" dirty="0">
                <a:latin typeface="Calibri"/>
                <a:cs typeface="Calibri"/>
              </a:rPr>
              <a:t>occur.</a:t>
            </a:r>
            <a:endParaRPr sz="2800">
              <a:latin typeface="Calibri"/>
              <a:cs typeface="Calibri"/>
            </a:endParaRPr>
          </a:p>
          <a:p>
            <a:pPr marL="240665" indent="-227965">
              <a:lnSpc>
                <a:spcPts val="3190"/>
              </a:lnSpc>
              <a:spcBef>
                <a:spcPts val="635"/>
              </a:spcBef>
              <a:buFont typeface="Arial MT"/>
              <a:buChar char="•"/>
              <a:tabLst>
                <a:tab pos="240665" algn="l"/>
              </a:tabLst>
            </a:pPr>
            <a:r>
              <a:rPr sz="2800" b="1" dirty="0">
                <a:latin typeface="Calibri"/>
                <a:cs typeface="Calibri"/>
              </a:rPr>
              <a:t>Sufficient</a:t>
            </a:r>
            <a:r>
              <a:rPr sz="2800" b="1" spc="-145" dirty="0">
                <a:latin typeface="Calibri"/>
                <a:cs typeface="Calibri"/>
              </a:rPr>
              <a:t> </a:t>
            </a:r>
            <a:r>
              <a:rPr sz="2800" b="1" spc="-10" dirty="0">
                <a:latin typeface="Calibri"/>
                <a:cs typeface="Calibri"/>
              </a:rPr>
              <a:t>causality:</a:t>
            </a:r>
            <a:endParaRPr sz="2800">
              <a:latin typeface="Calibri"/>
              <a:cs typeface="Calibri"/>
            </a:endParaRPr>
          </a:p>
          <a:p>
            <a:pPr marL="241300">
              <a:lnSpc>
                <a:spcPts val="3190"/>
              </a:lnSpc>
            </a:pPr>
            <a:r>
              <a:rPr sz="2800" dirty="0">
                <a:latin typeface="Calibri"/>
                <a:cs typeface="Calibri"/>
              </a:rPr>
              <a:t>If</a:t>
            </a:r>
            <a:r>
              <a:rPr sz="2800" spc="-60" dirty="0">
                <a:latin typeface="Calibri"/>
                <a:cs typeface="Calibri"/>
              </a:rPr>
              <a:t> </a:t>
            </a:r>
            <a:r>
              <a:rPr sz="2800" dirty="0">
                <a:latin typeface="Calibri"/>
                <a:cs typeface="Calibri"/>
              </a:rPr>
              <a:t>an</a:t>
            </a:r>
            <a:r>
              <a:rPr sz="2800" spc="-45" dirty="0">
                <a:latin typeface="Calibri"/>
                <a:cs typeface="Calibri"/>
              </a:rPr>
              <a:t> </a:t>
            </a:r>
            <a:r>
              <a:rPr sz="2800" dirty="0">
                <a:latin typeface="Calibri"/>
                <a:cs typeface="Calibri"/>
              </a:rPr>
              <a:t>event</a:t>
            </a:r>
            <a:r>
              <a:rPr sz="2800" spc="-50" dirty="0">
                <a:latin typeface="Calibri"/>
                <a:cs typeface="Calibri"/>
              </a:rPr>
              <a:t> </a:t>
            </a:r>
            <a:r>
              <a:rPr sz="2800" dirty="0">
                <a:latin typeface="Cambria Math"/>
                <a:cs typeface="Cambria Math"/>
              </a:rPr>
              <a:t>𝐶</a:t>
            </a:r>
            <a:r>
              <a:rPr sz="2800" spc="90" dirty="0">
                <a:latin typeface="Cambria Math"/>
                <a:cs typeface="Cambria Math"/>
              </a:rPr>
              <a:t> </a:t>
            </a:r>
            <a:r>
              <a:rPr sz="2800" dirty="0">
                <a:latin typeface="Calibri"/>
                <a:cs typeface="Calibri"/>
              </a:rPr>
              <a:t>occurs</a:t>
            </a:r>
            <a:r>
              <a:rPr sz="2800" spc="-35" dirty="0">
                <a:latin typeface="Calibri"/>
                <a:cs typeface="Calibri"/>
              </a:rPr>
              <a:t> </a:t>
            </a:r>
            <a:r>
              <a:rPr sz="2800" dirty="0">
                <a:latin typeface="Calibri"/>
                <a:cs typeface="Calibri"/>
              </a:rPr>
              <a:t>then</a:t>
            </a:r>
            <a:r>
              <a:rPr sz="2800" spc="-55"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outcome</a:t>
            </a:r>
            <a:r>
              <a:rPr sz="2800" spc="-30" dirty="0">
                <a:latin typeface="Calibri"/>
                <a:cs typeface="Calibri"/>
              </a:rPr>
              <a:t> </a:t>
            </a:r>
            <a:r>
              <a:rPr sz="2800" dirty="0">
                <a:latin typeface="Calibri"/>
                <a:cs typeface="Calibri"/>
              </a:rPr>
              <a:t>event,</a:t>
            </a:r>
            <a:r>
              <a:rPr sz="2800" spc="-45" dirty="0">
                <a:latin typeface="Calibri"/>
                <a:cs typeface="Calibri"/>
              </a:rPr>
              <a:t> </a:t>
            </a:r>
            <a:r>
              <a:rPr sz="2800" dirty="0">
                <a:latin typeface="Cambria Math"/>
                <a:cs typeface="Cambria Math"/>
              </a:rPr>
              <a:t>𝐸</a:t>
            </a:r>
            <a:r>
              <a:rPr sz="2800" dirty="0">
                <a:latin typeface="Calibri"/>
                <a:cs typeface="Calibri"/>
              </a:rPr>
              <a:t>,</a:t>
            </a:r>
            <a:r>
              <a:rPr sz="2800" spc="-55" dirty="0">
                <a:latin typeface="Calibri"/>
                <a:cs typeface="Calibri"/>
              </a:rPr>
              <a:t> </a:t>
            </a:r>
            <a:r>
              <a:rPr sz="2800" dirty="0">
                <a:latin typeface="Calibri"/>
                <a:cs typeface="Calibri"/>
              </a:rPr>
              <a:t>will</a:t>
            </a:r>
            <a:r>
              <a:rPr sz="2800" spc="-50" dirty="0">
                <a:latin typeface="Calibri"/>
                <a:cs typeface="Calibri"/>
              </a:rPr>
              <a:t> </a:t>
            </a:r>
            <a:r>
              <a:rPr sz="2800" spc="-10" dirty="0">
                <a:latin typeface="Calibri"/>
                <a:cs typeface="Calibri"/>
              </a:rPr>
              <a:t>occur.</a:t>
            </a:r>
            <a:endParaRPr sz="2800">
              <a:latin typeface="Calibri"/>
              <a:cs typeface="Calibri"/>
            </a:endParaRPr>
          </a:p>
          <a:p>
            <a:pPr marL="240029" indent="-227329">
              <a:lnSpc>
                <a:spcPts val="3195"/>
              </a:lnSpc>
              <a:spcBef>
                <a:spcPts val="660"/>
              </a:spcBef>
              <a:buFont typeface="Arial MT"/>
              <a:buChar char="•"/>
              <a:tabLst>
                <a:tab pos="240029" algn="l"/>
              </a:tabLst>
            </a:pPr>
            <a:r>
              <a:rPr sz="2800" b="1" dirty="0">
                <a:latin typeface="Calibri"/>
                <a:cs typeface="Calibri"/>
              </a:rPr>
              <a:t>Robust</a:t>
            </a:r>
            <a:r>
              <a:rPr sz="2800" b="1" spc="-120" dirty="0">
                <a:latin typeface="Calibri"/>
                <a:cs typeface="Calibri"/>
              </a:rPr>
              <a:t> </a:t>
            </a:r>
            <a:r>
              <a:rPr sz="2800" b="1" dirty="0">
                <a:latin typeface="Calibri"/>
                <a:cs typeface="Calibri"/>
              </a:rPr>
              <a:t>sufficient</a:t>
            </a:r>
            <a:r>
              <a:rPr sz="2800" b="1" spc="-120" dirty="0">
                <a:latin typeface="Calibri"/>
                <a:cs typeface="Calibri"/>
              </a:rPr>
              <a:t> </a:t>
            </a:r>
            <a:r>
              <a:rPr sz="2800" b="1" spc="-10" dirty="0">
                <a:latin typeface="Calibri"/>
                <a:cs typeface="Calibri"/>
              </a:rPr>
              <a:t>causality:</a:t>
            </a:r>
            <a:endParaRPr sz="2800">
              <a:latin typeface="Calibri"/>
              <a:cs typeface="Calibri"/>
            </a:endParaRPr>
          </a:p>
          <a:p>
            <a:pPr marL="241300">
              <a:lnSpc>
                <a:spcPts val="3195"/>
              </a:lnSpc>
            </a:pPr>
            <a:r>
              <a:rPr sz="2800" dirty="0">
                <a:latin typeface="Calibri"/>
                <a:cs typeface="Calibri"/>
              </a:rPr>
              <a:t>…</a:t>
            </a:r>
            <a:r>
              <a:rPr sz="2800" spc="-50" dirty="0">
                <a:latin typeface="Calibri"/>
                <a:cs typeface="Calibri"/>
              </a:rPr>
              <a:t> </a:t>
            </a:r>
            <a:r>
              <a:rPr sz="2800" dirty="0">
                <a:latin typeface="Calibri"/>
                <a:cs typeface="Calibri"/>
              </a:rPr>
              <a:t>even</a:t>
            </a:r>
            <a:r>
              <a:rPr sz="2800" spc="-60" dirty="0">
                <a:latin typeface="Calibri"/>
                <a:cs typeface="Calibri"/>
              </a:rPr>
              <a:t> </a:t>
            </a:r>
            <a:r>
              <a:rPr sz="2800" dirty="0">
                <a:latin typeface="Calibri"/>
                <a:cs typeface="Calibri"/>
              </a:rPr>
              <a:t>if</a:t>
            </a:r>
            <a:r>
              <a:rPr sz="2800" spc="-65" dirty="0">
                <a:latin typeface="Calibri"/>
                <a:cs typeface="Calibri"/>
              </a:rPr>
              <a:t> </a:t>
            </a:r>
            <a:r>
              <a:rPr sz="2800" dirty="0">
                <a:latin typeface="Calibri"/>
                <a:cs typeface="Calibri"/>
              </a:rPr>
              <a:t>other</a:t>
            </a:r>
            <a:r>
              <a:rPr sz="2800" spc="-55" dirty="0">
                <a:latin typeface="Calibri"/>
                <a:cs typeface="Calibri"/>
              </a:rPr>
              <a:t> </a:t>
            </a:r>
            <a:r>
              <a:rPr sz="2800" spc="-10" dirty="0">
                <a:latin typeface="Calibri"/>
                <a:cs typeface="Calibri"/>
              </a:rPr>
              <a:t>contributing</a:t>
            </a:r>
            <a:r>
              <a:rPr sz="2800" spc="-25" dirty="0">
                <a:latin typeface="Calibri"/>
                <a:cs typeface="Calibri"/>
              </a:rPr>
              <a:t> </a:t>
            </a:r>
            <a:r>
              <a:rPr sz="2800" spc="-10" dirty="0">
                <a:latin typeface="Calibri"/>
                <a:cs typeface="Calibri"/>
              </a:rPr>
              <a:t>factors</a:t>
            </a:r>
            <a:r>
              <a:rPr sz="2800" spc="-55" dirty="0">
                <a:latin typeface="Calibri"/>
                <a:cs typeface="Calibri"/>
              </a:rPr>
              <a:t> </a:t>
            </a:r>
            <a:r>
              <a:rPr sz="2800" dirty="0">
                <a:latin typeface="Calibri"/>
                <a:cs typeface="Calibri"/>
              </a:rPr>
              <a:t>did</a:t>
            </a:r>
            <a:r>
              <a:rPr sz="2800" spc="-35" dirty="0">
                <a:latin typeface="Calibri"/>
                <a:cs typeface="Calibri"/>
              </a:rPr>
              <a:t> </a:t>
            </a:r>
            <a:r>
              <a:rPr sz="2800" dirty="0">
                <a:latin typeface="Calibri"/>
                <a:cs typeface="Calibri"/>
              </a:rPr>
              <a:t>not</a:t>
            </a:r>
            <a:r>
              <a:rPr sz="2800" spc="-50" dirty="0">
                <a:latin typeface="Calibri"/>
                <a:cs typeface="Calibri"/>
              </a:rPr>
              <a:t> </a:t>
            </a:r>
            <a:r>
              <a:rPr sz="2800" spc="-10" dirty="0">
                <a:latin typeface="Calibri"/>
                <a:cs typeface="Calibri"/>
              </a:rPr>
              <a:t>occur.</a:t>
            </a:r>
            <a:endParaRPr sz="2800">
              <a:latin typeface="Calibri"/>
              <a:cs typeface="Calibri"/>
            </a:endParaRPr>
          </a:p>
          <a:p>
            <a:pPr>
              <a:lnSpc>
                <a:spcPct val="100000"/>
              </a:lnSpc>
              <a:spcBef>
                <a:spcPts val="1275"/>
              </a:spcBef>
            </a:pPr>
            <a:endParaRPr sz="2800">
              <a:latin typeface="Calibri"/>
              <a:cs typeface="Calibri"/>
            </a:endParaRPr>
          </a:p>
          <a:p>
            <a:pPr marL="12700">
              <a:lnSpc>
                <a:spcPct val="100000"/>
              </a:lnSpc>
            </a:pPr>
            <a:r>
              <a:rPr sz="2800" dirty="0">
                <a:latin typeface="Calibri"/>
                <a:cs typeface="Calibri"/>
              </a:rPr>
              <a:t>Sufficiency</a:t>
            </a:r>
            <a:r>
              <a:rPr sz="2800" spc="-65" dirty="0">
                <a:latin typeface="Calibri"/>
                <a:cs typeface="Calibri"/>
              </a:rPr>
              <a:t> </a:t>
            </a:r>
            <a:r>
              <a:rPr sz="2800" dirty="0">
                <a:latin typeface="Calibri"/>
                <a:cs typeface="Calibri"/>
              </a:rPr>
              <a:t>is</a:t>
            </a:r>
            <a:r>
              <a:rPr sz="2800" spc="-75" dirty="0">
                <a:latin typeface="Calibri"/>
                <a:cs typeface="Calibri"/>
              </a:rPr>
              <a:t> </a:t>
            </a:r>
            <a:r>
              <a:rPr sz="2800" spc="-35" dirty="0">
                <a:latin typeface="Calibri"/>
                <a:cs typeface="Calibri"/>
              </a:rPr>
              <a:t>harder,</a:t>
            </a:r>
            <a:r>
              <a:rPr sz="2800" spc="-65" dirty="0">
                <a:latin typeface="Calibri"/>
                <a:cs typeface="Calibri"/>
              </a:rPr>
              <a:t> </a:t>
            </a:r>
            <a:r>
              <a:rPr sz="2800" dirty="0">
                <a:latin typeface="Calibri"/>
                <a:cs typeface="Calibri"/>
              </a:rPr>
              <a:t>because</a:t>
            </a:r>
            <a:r>
              <a:rPr sz="2800" spc="-55" dirty="0">
                <a:latin typeface="Calibri"/>
                <a:cs typeface="Calibri"/>
              </a:rPr>
              <a:t> </a:t>
            </a:r>
            <a:r>
              <a:rPr sz="2800" dirty="0">
                <a:latin typeface="Calibri"/>
                <a:cs typeface="Calibri"/>
              </a:rPr>
              <a:t>we</a:t>
            </a:r>
            <a:r>
              <a:rPr sz="2800" spc="-90" dirty="0">
                <a:latin typeface="Calibri"/>
                <a:cs typeface="Calibri"/>
              </a:rPr>
              <a:t> </a:t>
            </a:r>
            <a:r>
              <a:rPr sz="2800" dirty="0">
                <a:latin typeface="Calibri"/>
                <a:cs typeface="Calibri"/>
              </a:rPr>
              <a:t>have</a:t>
            </a:r>
            <a:r>
              <a:rPr sz="2800" spc="-70" dirty="0">
                <a:latin typeface="Calibri"/>
                <a:cs typeface="Calibri"/>
              </a:rPr>
              <a:t> </a:t>
            </a:r>
            <a:r>
              <a:rPr sz="2800" dirty="0">
                <a:latin typeface="Calibri"/>
                <a:cs typeface="Calibri"/>
              </a:rPr>
              <a:t>to</a:t>
            </a:r>
            <a:r>
              <a:rPr sz="2800" spc="-80" dirty="0">
                <a:latin typeface="Calibri"/>
                <a:cs typeface="Calibri"/>
              </a:rPr>
              <a:t> </a:t>
            </a:r>
            <a:r>
              <a:rPr sz="2800" dirty="0">
                <a:latin typeface="Calibri"/>
                <a:cs typeface="Calibri"/>
              </a:rPr>
              <a:t>determine</a:t>
            </a:r>
            <a:r>
              <a:rPr sz="2800" spc="-65" dirty="0">
                <a:latin typeface="Calibri"/>
                <a:cs typeface="Calibri"/>
              </a:rPr>
              <a:t> </a:t>
            </a:r>
            <a:r>
              <a:rPr sz="2800" dirty="0">
                <a:latin typeface="Calibri"/>
                <a:cs typeface="Calibri"/>
              </a:rPr>
              <a:t>causal</a:t>
            </a:r>
            <a:r>
              <a:rPr sz="2800" spc="-75" dirty="0">
                <a:latin typeface="Calibri"/>
                <a:cs typeface="Calibri"/>
              </a:rPr>
              <a:t> </a:t>
            </a:r>
            <a:r>
              <a:rPr sz="2800" spc="-10" dirty="0">
                <a:latin typeface="Calibri"/>
                <a:cs typeface="Calibri"/>
              </a:rPr>
              <a:t>frame</a:t>
            </a:r>
            <a:endParaRPr sz="2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2919" y="1717649"/>
            <a:ext cx="11689080" cy="4724400"/>
            <a:chOff x="502919" y="1717649"/>
            <a:chExt cx="11689080" cy="4724400"/>
          </a:xfrm>
        </p:grpSpPr>
        <p:pic>
          <p:nvPicPr>
            <p:cNvPr id="3" name="object 3"/>
            <p:cNvPicPr/>
            <p:nvPr/>
          </p:nvPicPr>
          <p:blipFill>
            <a:blip r:embed="rId3" cstate="print"/>
            <a:stretch>
              <a:fillRect/>
            </a:stretch>
          </p:blipFill>
          <p:spPr>
            <a:xfrm>
              <a:off x="867667" y="1717649"/>
              <a:ext cx="11159614" cy="2669946"/>
            </a:xfrm>
            <a:prstGeom prst="rect">
              <a:avLst/>
            </a:prstGeom>
          </p:spPr>
        </p:pic>
        <p:pic>
          <p:nvPicPr>
            <p:cNvPr id="4" name="object 4"/>
            <p:cNvPicPr/>
            <p:nvPr/>
          </p:nvPicPr>
          <p:blipFill>
            <a:blip r:embed="rId4" cstate="print"/>
            <a:stretch>
              <a:fillRect/>
            </a:stretch>
          </p:blipFill>
          <p:spPr>
            <a:xfrm>
              <a:off x="502919" y="3794759"/>
              <a:ext cx="11689080" cy="2647188"/>
            </a:xfrm>
            <a:prstGeom prst="rect">
              <a:avLst/>
            </a:prstGeom>
          </p:spPr>
        </p:pic>
      </p:grpSp>
      <p:sp>
        <p:nvSpPr>
          <p:cNvPr id="5" name="object 5"/>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50" dirty="0"/>
              <a:t>Evaluation</a:t>
            </a:r>
            <a:r>
              <a:rPr spc="-200" dirty="0"/>
              <a:t> </a:t>
            </a:r>
            <a:r>
              <a:rPr spc="-30" dirty="0"/>
              <a:t>Vignettes</a:t>
            </a:r>
          </a:p>
        </p:txBody>
      </p:sp>
      <p:sp>
        <p:nvSpPr>
          <p:cNvPr id="6" name="object 6"/>
          <p:cNvSpPr txBox="1"/>
          <p:nvPr/>
        </p:nvSpPr>
        <p:spPr>
          <a:xfrm>
            <a:off x="301701" y="2114823"/>
            <a:ext cx="254000" cy="1505585"/>
          </a:xfrm>
          <a:prstGeom prst="rect">
            <a:avLst/>
          </a:prstGeom>
        </p:spPr>
        <p:txBody>
          <a:bodyPr vert="vert270" wrap="square" lIns="0" tIns="0" rIns="0" bIns="0" rtlCol="0">
            <a:spAutoFit/>
          </a:bodyPr>
          <a:lstStyle/>
          <a:p>
            <a:pPr marL="12700">
              <a:lnSpc>
                <a:spcPts val="1810"/>
              </a:lnSpc>
            </a:pPr>
            <a:r>
              <a:rPr sz="1800" b="1" dirty="0">
                <a:solidFill>
                  <a:srgbClr val="4471C4"/>
                </a:solidFill>
                <a:latin typeface="Calibri"/>
                <a:cs typeface="Calibri"/>
              </a:rPr>
              <a:t>Kueffner</a:t>
            </a:r>
            <a:r>
              <a:rPr sz="1800" b="1" spc="-85" dirty="0">
                <a:solidFill>
                  <a:srgbClr val="4471C4"/>
                </a:solidFill>
                <a:latin typeface="Calibri"/>
                <a:cs typeface="Calibri"/>
              </a:rPr>
              <a:t> </a:t>
            </a:r>
            <a:r>
              <a:rPr sz="1800" b="1" spc="-10" dirty="0">
                <a:solidFill>
                  <a:srgbClr val="4471C4"/>
                </a:solidFill>
                <a:latin typeface="Calibri"/>
                <a:cs typeface="Calibri"/>
              </a:rPr>
              <a:t>(2021)</a:t>
            </a:r>
            <a:endParaRPr sz="1800">
              <a:latin typeface="Calibri"/>
              <a:cs typeface="Calibri"/>
            </a:endParaRPr>
          </a:p>
        </p:txBody>
      </p:sp>
      <p:sp>
        <p:nvSpPr>
          <p:cNvPr id="7" name="object 7"/>
          <p:cNvSpPr txBox="1"/>
          <p:nvPr/>
        </p:nvSpPr>
        <p:spPr>
          <a:xfrm>
            <a:off x="303529" y="4507858"/>
            <a:ext cx="254000" cy="1495425"/>
          </a:xfrm>
          <a:prstGeom prst="rect">
            <a:avLst/>
          </a:prstGeom>
        </p:spPr>
        <p:txBody>
          <a:bodyPr vert="vert270" wrap="square" lIns="0" tIns="0" rIns="0" bIns="0" rtlCol="0">
            <a:spAutoFit/>
          </a:bodyPr>
          <a:lstStyle/>
          <a:p>
            <a:pPr marL="12700">
              <a:lnSpc>
                <a:spcPts val="1810"/>
              </a:lnSpc>
            </a:pPr>
            <a:r>
              <a:rPr sz="1800" b="1" dirty="0">
                <a:solidFill>
                  <a:srgbClr val="4471C4"/>
                </a:solidFill>
                <a:latin typeface="Calibri"/>
                <a:cs typeface="Calibri"/>
              </a:rPr>
              <a:t>Novel</a:t>
            </a:r>
            <a:r>
              <a:rPr sz="1800" b="1" spc="-50" dirty="0">
                <a:solidFill>
                  <a:srgbClr val="4471C4"/>
                </a:solidFill>
                <a:latin typeface="Calibri"/>
                <a:cs typeface="Calibri"/>
              </a:rPr>
              <a:t> </a:t>
            </a:r>
            <a:r>
              <a:rPr sz="1800" b="1" spc="-10" dirty="0">
                <a:solidFill>
                  <a:srgbClr val="4471C4"/>
                </a:solidFill>
                <a:latin typeface="Calibri"/>
                <a:cs typeface="Calibri"/>
              </a:rPr>
              <a:t>vignettes</a:t>
            </a:r>
            <a:endParaRPr sz="18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25" dirty="0"/>
              <a:t>Necessary</a:t>
            </a:r>
            <a:r>
              <a:rPr spc="-170" dirty="0"/>
              <a:t> </a:t>
            </a:r>
            <a:r>
              <a:rPr dirty="0"/>
              <a:t>and</a:t>
            </a:r>
            <a:r>
              <a:rPr spc="-155" dirty="0"/>
              <a:t> </a:t>
            </a:r>
            <a:r>
              <a:rPr spc="-40" dirty="0"/>
              <a:t>Sufficient</a:t>
            </a:r>
            <a:r>
              <a:rPr spc="-175" dirty="0"/>
              <a:t> </a:t>
            </a:r>
            <a:r>
              <a:rPr dirty="0"/>
              <a:t>-</a:t>
            </a:r>
            <a:r>
              <a:rPr spc="-105" dirty="0"/>
              <a:t> </a:t>
            </a:r>
            <a:r>
              <a:rPr spc="-10" dirty="0"/>
              <a:t>Results</a:t>
            </a:r>
          </a:p>
        </p:txBody>
      </p:sp>
      <p:grpSp>
        <p:nvGrpSpPr>
          <p:cNvPr id="3" name="object 3"/>
          <p:cNvGrpSpPr/>
          <p:nvPr/>
        </p:nvGrpSpPr>
        <p:grpSpPr>
          <a:xfrm>
            <a:off x="2040191" y="1680627"/>
            <a:ext cx="8141334" cy="5206365"/>
            <a:chOff x="2040191" y="1680627"/>
            <a:chExt cx="8141334" cy="5206365"/>
          </a:xfrm>
        </p:grpSpPr>
        <p:pic>
          <p:nvPicPr>
            <p:cNvPr id="4" name="object 4"/>
            <p:cNvPicPr/>
            <p:nvPr/>
          </p:nvPicPr>
          <p:blipFill>
            <a:blip r:embed="rId2" cstate="print"/>
            <a:stretch>
              <a:fillRect/>
            </a:stretch>
          </p:blipFill>
          <p:spPr>
            <a:xfrm>
              <a:off x="2040191" y="1680627"/>
              <a:ext cx="7844877" cy="4865591"/>
            </a:xfrm>
            <a:prstGeom prst="rect">
              <a:avLst/>
            </a:prstGeom>
          </p:spPr>
        </p:pic>
        <p:sp>
          <p:nvSpPr>
            <p:cNvPr id="5" name="object 5"/>
            <p:cNvSpPr/>
            <p:nvPr/>
          </p:nvSpPr>
          <p:spPr>
            <a:xfrm>
              <a:off x="3669792" y="5867399"/>
              <a:ext cx="6483350" cy="990600"/>
            </a:xfrm>
            <a:custGeom>
              <a:avLst/>
              <a:gdLst/>
              <a:ahLst/>
              <a:cxnLst/>
              <a:rect l="l" t="t" r="r" b="b"/>
              <a:pathLst>
                <a:path w="6483350" h="990600">
                  <a:moveTo>
                    <a:pt x="4256532" y="495300"/>
                  </a:moveTo>
                  <a:lnTo>
                    <a:pt x="4264022" y="437537"/>
                  </a:lnTo>
                  <a:lnTo>
                    <a:pt x="4285936" y="381732"/>
                  </a:lnTo>
                  <a:lnTo>
                    <a:pt x="4321439" y="328256"/>
                  </a:lnTo>
                  <a:lnTo>
                    <a:pt x="4369694" y="277480"/>
                  </a:lnTo>
                  <a:lnTo>
                    <a:pt x="4429866" y="229776"/>
                  </a:lnTo>
                  <a:lnTo>
                    <a:pt x="4464160" y="207192"/>
                  </a:lnTo>
                  <a:lnTo>
                    <a:pt x="4501120" y="185515"/>
                  </a:lnTo>
                  <a:lnTo>
                    <a:pt x="4540642" y="164792"/>
                  </a:lnTo>
                  <a:lnTo>
                    <a:pt x="4582620" y="145070"/>
                  </a:lnTo>
                  <a:lnTo>
                    <a:pt x="4626951" y="126394"/>
                  </a:lnTo>
                  <a:lnTo>
                    <a:pt x="4673530" y="108812"/>
                  </a:lnTo>
                  <a:lnTo>
                    <a:pt x="4722253" y="92369"/>
                  </a:lnTo>
                  <a:lnTo>
                    <a:pt x="4773015" y="77112"/>
                  </a:lnTo>
                  <a:lnTo>
                    <a:pt x="4825711" y="63088"/>
                  </a:lnTo>
                  <a:lnTo>
                    <a:pt x="4880238" y="50343"/>
                  </a:lnTo>
                  <a:lnTo>
                    <a:pt x="4936491" y="38923"/>
                  </a:lnTo>
                  <a:lnTo>
                    <a:pt x="4994366" y="28875"/>
                  </a:lnTo>
                  <a:lnTo>
                    <a:pt x="5053757" y="20245"/>
                  </a:lnTo>
                  <a:lnTo>
                    <a:pt x="5114561" y="13081"/>
                  </a:lnTo>
                  <a:lnTo>
                    <a:pt x="5176673" y="7427"/>
                  </a:lnTo>
                  <a:lnTo>
                    <a:pt x="5239989" y="3332"/>
                  </a:lnTo>
                  <a:lnTo>
                    <a:pt x="5304404" y="840"/>
                  </a:lnTo>
                  <a:lnTo>
                    <a:pt x="5369814" y="0"/>
                  </a:lnTo>
                  <a:lnTo>
                    <a:pt x="5435223" y="840"/>
                  </a:lnTo>
                  <a:lnTo>
                    <a:pt x="5499638" y="3332"/>
                  </a:lnTo>
                  <a:lnTo>
                    <a:pt x="5562954" y="7427"/>
                  </a:lnTo>
                  <a:lnTo>
                    <a:pt x="5625066" y="13081"/>
                  </a:lnTo>
                  <a:lnTo>
                    <a:pt x="5685870" y="20245"/>
                  </a:lnTo>
                  <a:lnTo>
                    <a:pt x="5745261" y="28875"/>
                  </a:lnTo>
                  <a:lnTo>
                    <a:pt x="5803136" y="38923"/>
                  </a:lnTo>
                  <a:lnTo>
                    <a:pt x="5859389" y="50343"/>
                  </a:lnTo>
                  <a:lnTo>
                    <a:pt x="5913916" y="63088"/>
                  </a:lnTo>
                  <a:lnTo>
                    <a:pt x="5966612" y="77112"/>
                  </a:lnTo>
                  <a:lnTo>
                    <a:pt x="6017374" y="92369"/>
                  </a:lnTo>
                  <a:lnTo>
                    <a:pt x="6066097" y="108812"/>
                  </a:lnTo>
                  <a:lnTo>
                    <a:pt x="6112676" y="126394"/>
                  </a:lnTo>
                  <a:lnTo>
                    <a:pt x="6157007" y="145070"/>
                  </a:lnTo>
                  <a:lnTo>
                    <a:pt x="6198985" y="164792"/>
                  </a:lnTo>
                  <a:lnTo>
                    <a:pt x="6238507" y="185515"/>
                  </a:lnTo>
                  <a:lnTo>
                    <a:pt x="6275467" y="207192"/>
                  </a:lnTo>
                  <a:lnTo>
                    <a:pt x="6309761" y="229776"/>
                  </a:lnTo>
                  <a:lnTo>
                    <a:pt x="6341284" y="253220"/>
                  </a:lnTo>
                  <a:lnTo>
                    <a:pt x="6395602" y="302507"/>
                  </a:lnTo>
                  <a:lnTo>
                    <a:pt x="6437586" y="354680"/>
                  </a:lnTo>
                  <a:lnTo>
                    <a:pt x="6466399" y="409367"/>
                  </a:lnTo>
                  <a:lnTo>
                    <a:pt x="6481205" y="466197"/>
                  </a:lnTo>
                  <a:lnTo>
                    <a:pt x="6483096" y="495300"/>
                  </a:lnTo>
                  <a:lnTo>
                    <a:pt x="6481205" y="524402"/>
                  </a:lnTo>
                  <a:lnTo>
                    <a:pt x="6466399" y="581232"/>
                  </a:lnTo>
                  <a:lnTo>
                    <a:pt x="6437586" y="635919"/>
                  </a:lnTo>
                  <a:lnTo>
                    <a:pt x="6395602" y="688092"/>
                  </a:lnTo>
                  <a:lnTo>
                    <a:pt x="6341284" y="737379"/>
                  </a:lnTo>
                  <a:lnTo>
                    <a:pt x="6309761" y="760823"/>
                  </a:lnTo>
                  <a:lnTo>
                    <a:pt x="6275467" y="783407"/>
                  </a:lnTo>
                  <a:lnTo>
                    <a:pt x="6238507" y="805084"/>
                  </a:lnTo>
                  <a:lnTo>
                    <a:pt x="6198985" y="825807"/>
                  </a:lnTo>
                  <a:lnTo>
                    <a:pt x="6157007" y="845529"/>
                  </a:lnTo>
                  <a:lnTo>
                    <a:pt x="6112676" y="864205"/>
                  </a:lnTo>
                  <a:lnTo>
                    <a:pt x="6066097" y="881787"/>
                  </a:lnTo>
                  <a:lnTo>
                    <a:pt x="6017374" y="898230"/>
                  </a:lnTo>
                  <a:lnTo>
                    <a:pt x="5966612" y="913487"/>
                  </a:lnTo>
                  <a:lnTo>
                    <a:pt x="5913916" y="927511"/>
                  </a:lnTo>
                  <a:lnTo>
                    <a:pt x="5859389" y="940256"/>
                  </a:lnTo>
                  <a:lnTo>
                    <a:pt x="5803136" y="951676"/>
                  </a:lnTo>
                  <a:lnTo>
                    <a:pt x="5745261" y="961724"/>
                  </a:lnTo>
                  <a:lnTo>
                    <a:pt x="5685870" y="970354"/>
                  </a:lnTo>
                  <a:lnTo>
                    <a:pt x="5625066" y="977518"/>
                  </a:lnTo>
                  <a:lnTo>
                    <a:pt x="5562954" y="983172"/>
                  </a:lnTo>
                  <a:lnTo>
                    <a:pt x="5499638" y="987267"/>
                  </a:lnTo>
                  <a:lnTo>
                    <a:pt x="5435223" y="989759"/>
                  </a:lnTo>
                  <a:lnTo>
                    <a:pt x="5369814" y="990600"/>
                  </a:lnTo>
                  <a:lnTo>
                    <a:pt x="5304404" y="989759"/>
                  </a:lnTo>
                  <a:lnTo>
                    <a:pt x="5239989" y="987267"/>
                  </a:lnTo>
                  <a:lnTo>
                    <a:pt x="5176673" y="983172"/>
                  </a:lnTo>
                  <a:lnTo>
                    <a:pt x="5114561" y="977518"/>
                  </a:lnTo>
                  <a:lnTo>
                    <a:pt x="5053757" y="970354"/>
                  </a:lnTo>
                  <a:lnTo>
                    <a:pt x="4994366" y="961724"/>
                  </a:lnTo>
                  <a:lnTo>
                    <a:pt x="4936491" y="951676"/>
                  </a:lnTo>
                  <a:lnTo>
                    <a:pt x="4880238" y="940256"/>
                  </a:lnTo>
                  <a:lnTo>
                    <a:pt x="4825711" y="927511"/>
                  </a:lnTo>
                  <a:lnTo>
                    <a:pt x="4773015" y="913487"/>
                  </a:lnTo>
                  <a:lnTo>
                    <a:pt x="4722253" y="898230"/>
                  </a:lnTo>
                  <a:lnTo>
                    <a:pt x="4673530" y="881787"/>
                  </a:lnTo>
                  <a:lnTo>
                    <a:pt x="4626951" y="864205"/>
                  </a:lnTo>
                  <a:lnTo>
                    <a:pt x="4582620" y="845529"/>
                  </a:lnTo>
                  <a:lnTo>
                    <a:pt x="4540642" y="825807"/>
                  </a:lnTo>
                  <a:lnTo>
                    <a:pt x="4501120" y="805084"/>
                  </a:lnTo>
                  <a:lnTo>
                    <a:pt x="4464160" y="783407"/>
                  </a:lnTo>
                  <a:lnTo>
                    <a:pt x="4429866" y="760823"/>
                  </a:lnTo>
                  <a:lnTo>
                    <a:pt x="4398343" y="737379"/>
                  </a:lnTo>
                  <a:lnTo>
                    <a:pt x="4344025" y="688092"/>
                  </a:lnTo>
                  <a:lnTo>
                    <a:pt x="4302041" y="635919"/>
                  </a:lnTo>
                  <a:lnTo>
                    <a:pt x="4273228" y="581232"/>
                  </a:lnTo>
                  <a:lnTo>
                    <a:pt x="4258422" y="524402"/>
                  </a:lnTo>
                  <a:lnTo>
                    <a:pt x="4256532" y="495300"/>
                  </a:lnTo>
                  <a:close/>
                </a:path>
                <a:path w="6483350" h="990600">
                  <a:moveTo>
                    <a:pt x="0" y="495300"/>
                  </a:moveTo>
                  <a:lnTo>
                    <a:pt x="7490" y="437537"/>
                  </a:lnTo>
                  <a:lnTo>
                    <a:pt x="29404" y="381732"/>
                  </a:lnTo>
                  <a:lnTo>
                    <a:pt x="64907" y="328256"/>
                  </a:lnTo>
                  <a:lnTo>
                    <a:pt x="113162" y="277480"/>
                  </a:lnTo>
                  <a:lnTo>
                    <a:pt x="173334" y="229776"/>
                  </a:lnTo>
                  <a:lnTo>
                    <a:pt x="207628" y="207192"/>
                  </a:lnTo>
                  <a:lnTo>
                    <a:pt x="244588" y="185515"/>
                  </a:lnTo>
                  <a:lnTo>
                    <a:pt x="284110" y="164792"/>
                  </a:lnTo>
                  <a:lnTo>
                    <a:pt x="326088" y="145070"/>
                  </a:lnTo>
                  <a:lnTo>
                    <a:pt x="370419" y="126394"/>
                  </a:lnTo>
                  <a:lnTo>
                    <a:pt x="416998" y="108812"/>
                  </a:lnTo>
                  <a:lnTo>
                    <a:pt x="465721" y="92369"/>
                  </a:lnTo>
                  <a:lnTo>
                    <a:pt x="516483" y="77112"/>
                  </a:lnTo>
                  <a:lnTo>
                    <a:pt x="569179" y="63088"/>
                  </a:lnTo>
                  <a:lnTo>
                    <a:pt x="623706" y="50343"/>
                  </a:lnTo>
                  <a:lnTo>
                    <a:pt x="679959" y="38923"/>
                  </a:lnTo>
                  <a:lnTo>
                    <a:pt x="737834" y="28875"/>
                  </a:lnTo>
                  <a:lnTo>
                    <a:pt x="797225" y="20245"/>
                  </a:lnTo>
                  <a:lnTo>
                    <a:pt x="858029" y="13081"/>
                  </a:lnTo>
                  <a:lnTo>
                    <a:pt x="920141" y="7427"/>
                  </a:lnTo>
                  <a:lnTo>
                    <a:pt x="983457" y="3332"/>
                  </a:lnTo>
                  <a:lnTo>
                    <a:pt x="1047872" y="840"/>
                  </a:lnTo>
                  <a:lnTo>
                    <a:pt x="1113282" y="0"/>
                  </a:lnTo>
                  <a:lnTo>
                    <a:pt x="1178691" y="840"/>
                  </a:lnTo>
                  <a:lnTo>
                    <a:pt x="1243106" y="3332"/>
                  </a:lnTo>
                  <a:lnTo>
                    <a:pt x="1306422" y="7427"/>
                  </a:lnTo>
                  <a:lnTo>
                    <a:pt x="1368534" y="13081"/>
                  </a:lnTo>
                  <a:lnTo>
                    <a:pt x="1429338" y="20245"/>
                  </a:lnTo>
                  <a:lnTo>
                    <a:pt x="1488729" y="28875"/>
                  </a:lnTo>
                  <a:lnTo>
                    <a:pt x="1546604" y="38923"/>
                  </a:lnTo>
                  <a:lnTo>
                    <a:pt x="1602857" y="50343"/>
                  </a:lnTo>
                  <a:lnTo>
                    <a:pt x="1657384" y="63088"/>
                  </a:lnTo>
                  <a:lnTo>
                    <a:pt x="1710080" y="77112"/>
                  </a:lnTo>
                  <a:lnTo>
                    <a:pt x="1760842" y="92369"/>
                  </a:lnTo>
                  <a:lnTo>
                    <a:pt x="1809565" y="108812"/>
                  </a:lnTo>
                  <a:lnTo>
                    <a:pt x="1856144" y="126394"/>
                  </a:lnTo>
                  <a:lnTo>
                    <a:pt x="1900475" y="145070"/>
                  </a:lnTo>
                  <a:lnTo>
                    <a:pt x="1942453" y="164792"/>
                  </a:lnTo>
                  <a:lnTo>
                    <a:pt x="1981975" y="185515"/>
                  </a:lnTo>
                  <a:lnTo>
                    <a:pt x="2018935" y="207192"/>
                  </a:lnTo>
                  <a:lnTo>
                    <a:pt x="2053229" y="229776"/>
                  </a:lnTo>
                  <a:lnTo>
                    <a:pt x="2084752" y="253220"/>
                  </a:lnTo>
                  <a:lnTo>
                    <a:pt x="2139070" y="302507"/>
                  </a:lnTo>
                  <a:lnTo>
                    <a:pt x="2181054" y="354680"/>
                  </a:lnTo>
                  <a:lnTo>
                    <a:pt x="2209867" y="409367"/>
                  </a:lnTo>
                  <a:lnTo>
                    <a:pt x="2224673" y="466197"/>
                  </a:lnTo>
                  <a:lnTo>
                    <a:pt x="2226564" y="495300"/>
                  </a:lnTo>
                  <a:lnTo>
                    <a:pt x="2224673" y="524402"/>
                  </a:lnTo>
                  <a:lnTo>
                    <a:pt x="2209867" y="581232"/>
                  </a:lnTo>
                  <a:lnTo>
                    <a:pt x="2181054" y="635919"/>
                  </a:lnTo>
                  <a:lnTo>
                    <a:pt x="2139070" y="688092"/>
                  </a:lnTo>
                  <a:lnTo>
                    <a:pt x="2084752" y="737379"/>
                  </a:lnTo>
                  <a:lnTo>
                    <a:pt x="2053229" y="760823"/>
                  </a:lnTo>
                  <a:lnTo>
                    <a:pt x="2018935" y="783407"/>
                  </a:lnTo>
                  <a:lnTo>
                    <a:pt x="1981975" y="805084"/>
                  </a:lnTo>
                  <a:lnTo>
                    <a:pt x="1942453" y="825807"/>
                  </a:lnTo>
                  <a:lnTo>
                    <a:pt x="1900475" y="845529"/>
                  </a:lnTo>
                  <a:lnTo>
                    <a:pt x="1856144" y="864205"/>
                  </a:lnTo>
                  <a:lnTo>
                    <a:pt x="1809565" y="881787"/>
                  </a:lnTo>
                  <a:lnTo>
                    <a:pt x="1760842" y="898230"/>
                  </a:lnTo>
                  <a:lnTo>
                    <a:pt x="1710080" y="913487"/>
                  </a:lnTo>
                  <a:lnTo>
                    <a:pt x="1657384" y="927511"/>
                  </a:lnTo>
                  <a:lnTo>
                    <a:pt x="1602857" y="940256"/>
                  </a:lnTo>
                  <a:lnTo>
                    <a:pt x="1546604" y="951676"/>
                  </a:lnTo>
                  <a:lnTo>
                    <a:pt x="1488729" y="961724"/>
                  </a:lnTo>
                  <a:lnTo>
                    <a:pt x="1429338" y="970354"/>
                  </a:lnTo>
                  <a:lnTo>
                    <a:pt x="1368534" y="977518"/>
                  </a:lnTo>
                  <a:lnTo>
                    <a:pt x="1306422" y="983172"/>
                  </a:lnTo>
                  <a:lnTo>
                    <a:pt x="1243106" y="987267"/>
                  </a:lnTo>
                  <a:lnTo>
                    <a:pt x="1178691" y="989759"/>
                  </a:lnTo>
                  <a:lnTo>
                    <a:pt x="1113282" y="990600"/>
                  </a:lnTo>
                  <a:lnTo>
                    <a:pt x="1047872" y="989759"/>
                  </a:lnTo>
                  <a:lnTo>
                    <a:pt x="983457" y="987267"/>
                  </a:lnTo>
                  <a:lnTo>
                    <a:pt x="920141" y="983172"/>
                  </a:lnTo>
                  <a:lnTo>
                    <a:pt x="858029" y="977518"/>
                  </a:lnTo>
                  <a:lnTo>
                    <a:pt x="797225" y="970354"/>
                  </a:lnTo>
                  <a:lnTo>
                    <a:pt x="737834" y="961724"/>
                  </a:lnTo>
                  <a:lnTo>
                    <a:pt x="679959" y="951676"/>
                  </a:lnTo>
                  <a:lnTo>
                    <a:pt x="623706" y="940256"/>
                  </a:lnTo>
                  <a:lnTo>
                    <a:pt x="569179" y="927511"/>
                  </a:lnTo>
                  <a:lnTo>
                    <a:pt x="516483" y="913487"/>
                  </a:lnTo>
                  <a:lnTo>
                    <a:pt x="465721" y="898230"/>
                  </a:lnTo>
                  <a:lnTo>
                    <a:pt x="416998" y="881787"/>
                  </a:lnTo>
                  <a:lnTo>
                    <a:pt x="370419" y="864205"/>
                  </a:lnTo>
                  <a:lnTo>
                    <a:pt x="326088" y="845529"/>
                  </a:lnTo>
                  <a:lnTo>
                    <a:pt x="284110" y="825807"/>
                  </a:lnTo>
                  <a:lnTo>
                    <a:pt x="244588" y="805084"/>
                  </a:lnTo>
                  <a:lnTo>
                    <a:pt x="207628" y="783407"/>
                  </a:lnTo>
                  <a:lnTo>
                    <a:pt x="173334" y="760823"/>
                  </a:lnTo>
                  <a:lnTo>
                    <a:pt x="141811" y="737379"/>
                  </a:lnTo>
                  <a:lnTo>
                    <a:pt x="87493" y="688092"/>
                  </a:lnTo>
                  <a:lnTo>
                    <a:pt x="45509" y="635919"/>
                  </a:lnTo>
                  <a:lnTo>
                    <a:pt x="16696" y="581232"/>
                  </a:lnTo>
                  <a:lnTo>
                    <a:pt x="1890" y="524402"/>
                  </a:lnTo>
                  <a:lnTo>
                    <a:pt x="0" y="495300"/>
                  </a:lnTo>
                  <a:close/>
                </a:path>
              </a:pathLst>
            </a:custGeom>
            <a:ln w="57150">
              <a:solidFill>
                <a:srgbClr val="6FAC46"/>
              </a:solidFill>
            </a:ln>
          </p:spPr>
          <p:txBody>
            <a:bodyPr wrap="square" lIns="0" tIns="0" rIns="0" bIns="0" rtlCol="0"/>
            <a:lstStyle/>
            <a:p>
              <a:endParaRPr/>
            </a:p>
          </p:txBody>
        </p:sp>
        <p:sp>
          <p:nvSpPr>
            <p:cNvPr id="6" name="object 6"/>
            <p:cNvSpPr/>
            <p:nvPr/>
          </p:nvSpPr>
          <p:spPr>
            <a:xfrm>
              <a:off x="3622547" y="3587495"/>
              <a:ext cx="6483350" cy="990600"/>
            </a:xfrm>
            <a:custGeom>
              <a:avLst/>
              <a:gdLst/>
              <a:ahLst/>
              <a:cxnLst/>
              <a:rect l="l" t="t" r="r" b="b"/>
              <a:pathLst>
                <a:path w="6483350" h="990600">
                  <a:moveTo>
                    <a:pt x="4256532" y="495299"/>
                  </a:moveTo>
                  <a:lnTo>
                    <a:pt x="4264022" y="437535"/>
                  </a:lnTo>
                  <a:lnTo>
                    <a:pt x="4285936" y="381728"/>
                  </a:lnTo>
                  <a:lnTo>
                    <a:pt x="4321439" y="328251"/>
                  </a:lnTo>
                  <a:lnTo>
                    <a:pt x="4369694" y="277474"/>
                  </a:lnTo>
                  <a:lnTo>
                    <a:pt x="4429866" y="229770"/>
                  </a:lnTo>
                  <a:lnTo>
                    <a:pt x="4464160" y="207186"/>
                  </a:lnTo>
                  <a:lnTo>
                    <a:pt x="4501120" y="185510"/>
                  </a:lnTo>
                  <a:lnTo>
                    <a:pt x="4540642" y="164787"/>
                  </a:lnTo>
                  <a:lnTo>
                    <a:pt x="4582620" y="145065"/>
                  </a:lnTo>
                  <a:lnTo>
                    <a:pt x="4626951" y="126390"/>
                  </a:lnTo>
                  <a:lnTo>
                    <a:pt x="4673530" y="108808"/>
                  </a:lnTo>
                  <a:lnTo>
                    <a:pt x="4722253" y="92365"/>
                  </a:lnTo>
                  <a:lnTo>
                    <a:pt x="4773015" y="77109"/>
                  </a:lnTo>
                  <a:lnTo>
                    <a:pt x="4825711" y="63085"/>
                  </a:lnTo>
                  <a:lnTo>
                    <a:pt x="4880238" y="50340"/>
                  </a:lnTo>
                  <a:lnTo>
                    <a:pt x="4936491" y="38921"/>
                  </a:lnTo>
                  <a:lnTo>
                    <a:pt x="4994366" y="28874"/>
                  </a:lnTo>
                  <a:lnTo>
                    <a:pt x="5053757" y="20244"/>
                  </a:lnTo>
                  <a:lnTo>
                    <a:pt x="5114561" y="13080"/>
                  </a:lnTo>
                  <a:lnTo>
                    <a:pt x="5176673" y="7427"/>
                  </a:lnTo>
                  <a:lnTo>
                    <a:pt x="5239989" y="3332"/>
                  </a:lnTo>
                  <a:lnTo>
                    <a:pt x="5304404" y="840"/>
                  </a:lnTo>
                  <a:lnTo>
                    <a:pt x="5369813" y="0"/>
                  </a:lnTo>
                  <a:lnTo>
                    <a:pt x="5435223" y="840"/>
                  </a:lnTo>
                  <a:lnTo>
                    <a:pt x="5499638" y="3332"/>
                  </a:lnTo>
                  <a:lnTo>
                    <a:pt x="5562954" y="7427"/>
                  </a:lnTo>
                  <a:lnTo>
                    <a:pt x="5625066" y="13080"/>
                  </a:lnTo>
                  <a:lnTo>
                    <a:pt x="5685870" y="20244"/>
                  </a:lnTo>
                  <a:lnTo>
                    <a:pt x="5745261" y="28874"/>
                  </a:lnTo>
                  <a:lnTo>
                    <a:pt x="5803136" y="38921"/>
                  </a:lnTo>
                  <a:lnTo>
                    <a:pt x="5859389" y="50340"/>
                  </a:lnTo>
                  <a:lnTo>
                    <a:pt x="5913916" y="63085"/>
                  </a:lnTo>
                  <a:lnTo>
                    <a:pt x="5966612" y="77109"/>
                  </a:lnTo>
                  <a:lnTo>
                    <a:pt x="6017374" y="92365"/>
                  </a:lnTo>
                  <a:lnTo>
                    <a:pt x="6066097" y="108808"/>
                  </a:lnTo>
                  <a:lnTo>
                    <a:pt x="6112676" y="126390"/>
                  </a:lnTo>
                  <a:lnTo>
                    <a:pt x="6157007" y="145065"/>
                  </a:lnTo>
                  <a:lnTo>
                    <a:pt x="6198985" y="164787"/>
                  </a:lnTo>
                  <a:lnTo>
                    <a:pt x="6238507" y="185510"/>
                  </a:lnTo>
                  <a:lnTo>
                    <a:pt x="6275467" y="207186"/>
                  </a:lnTo>
                  <a:lnTo>
                    <a:pt x="6309761" y="229770"/>
                  </a:lnTo>
                  <a:lnTo>
                    <a:pt x="6341284" y="253215"/>
                  </a:lnTo>
                  <a:lnTo>
                    <a:pt x="6395602" y="302502"/>
                  </a:lnTo>
                  <a:lnTo>
                    <a:pt x="6437586" y="354675"/>
                  </a:lnTo>
                  <a:lnTo>
                    <a:pt x="6466399" y="409364"/>
                  </a:lnTo>
                  <a:lnTo>
                    <a:pt x="6481205" y="466196"/>
                  </a:lnTo>
                  <a:lnTo>
                    <a:pt x="6483096" y="495299"/>
                  </a:lnTo>
                  <a:lnTo>
                    <a:pt x="6481205" y="524403"/>
                  </a:lnTo>
                  <a:lnTo>
                    <a:pt x="6466399" y="581235"/>
                  </a:lnTo>
                  <a:lnTo>
                    <a:pt x="6437586" y="635924"/>
                  </a:lnTo>
                  <a:lnTo>
                    <a:pt x="6395602" y="688097"/>
                  </a:lnTo>
                  <a:lnTo>
                    <a:pt x="6341284" y="737384"/>
                  </a:lnTo>
                  <a:lnTo>
                    <a:pt x="6309761" y="760829"/>
                  </a:lnTo>
                  <a:lnTo>
                    <a:pt x="6275467" y="783413"/>
                  </a:lnTo>
                  <a:lnTo>
                    <a:pt x="6238507" y="805089"/>
                  </a:lnTo>
                  <a:lnTo>
                    <a:pt x="6198985" y="825812"/>
                  </a:lnTo>
                  <a:lnTo>
                    <a:pt x="6157007" y="845534"/>
                  </a:lnTo>
                  <a:lnTo>
                    <a:pt x="6112676" y="864209"/>
                  </a:lnTo>
                  <a:lnTo>
                    <a:pt x="6066097" y="881791"/>
                  </a:lnTo>
                  <a:lnTo>
                    <a:pt x="6017374" y="898234"/>
                  </a:lnTo>
                  <a:lnTo>
                    <a:pt x="5966612" y="913490"/>
                  </a:lnTo>
                  <a:lnTo>
                    <a:pt x="5913916" y="927514"/>
                  </a:lnTo>
                  <a:lnTo>
                    <a:pt x="5859389" y="940259"/>
                  </a:lnTo>
                  <a:lnTo>
                    <a:pt x="5803136" y="951678"/>
                  </a:lnTo>
                  <a:lnTo>
                    <a:pt x="5745261" y="961725"/>
                  </a:lnTo>
                  <a:lnTo>
                    <a:pt x="5685870" y="970355"/>
                  </a:lnTo>
                  <a:lnTo>
                    <a:pt x="5625066" y="977519"/>
                  </a:lnTo>
                  <a:lnTo>
                    <a:pt x="5562954" y="983172"/>
                  </a:lnTo>
                  <a:lnTo>
                    <a:pt x="5499638" y="987267"/>
                  </a:lnTo>
                  <a:lnTo>
                    <a:pt x="5435223" y="989759"/>
                  </a:lnTo>
                  <a:lnTo>
                    <a:pt x="5369813" y="990599"/>
                  </a:lnTo>
                  <a:lnTo>
                    <a:pt x="5304404" y="989759"/>
                  </a:lnTo>
                  <a:lnTo>
                    <a:pt x="5239989" y="987267"/>
                  </a:lnTo>
                  <a:lnTo>
                    <a:pt x="5176673" y="983172"/>
                  </a:lnTo>
                  <a:lnTo>
                    <a:pt x="5114561" y="977519"/>
                  </a:lnTo>
                  <a:lnTo>
                    <a:pt x="5053757" y="970355"/>
                  </a:lnTo>
                  <a:lnTo>
                    <a:pt x="4994366" y="961725"/>
                  </a:lnTo>
                  <a:lnTo>
                    <a:pt x="4936491" y="951678"/>
                  </a:lnTo>
                  <a:lnTo>
                    <a:pt x="4880238" y="940259"/>
                  </a:lnTo>
                  <a:lnTo>
                    <a:pt x="4825711" y="927514"/>
                  </a:lnTo>
                  <a:lnTo>
                    <a:pt x="4773015" y="913490"/>
                  </a:lnTo>
                  <a:lnTo>
                    <a:pt x="4722253" y="898234"/>
                  </a:lnTo>
                  <a:lnTo>
                    <a:pt x="4673530" y="881791"/>
                  </a:lnTo>
                  <a:lnTo>
                    <a:pt x="4626951" y="864209"/>
                  </a:lnTo>
                  <a:lnTo>
                    <a:pt x="4582620" y="845534"/>
                  </a:lnTo>
                  <a:lnTo>
                    <a:pt x="4540642" y="825812"/>
                  </a:lnTo>
                  <a:lnTo>
                    <a:pt x="4501120" y="805089"/>
                  </a:lnTo>
                  <a:lnTo>
                    <a:pt x="4464160" y="783413"/>
                  </a:lnTo>
                  <a:lnTo>
                    <a:pt x="4429866" y="760829"/>
                  </a:lnTo>
                  <a:lnTo>
                    <a:pt x="4398343" y="737384"/>
                  </a:lnTo>
                  <a:lnTo>
                    <a:pt x="4344025" y="688097"/>
                  </a:lnTo>
                  <a:lnTo>
                    <a:pt x="4302041" y="635924"/>
                  </a:lnTo>
                  <a:lnTo>
                    <a:pt x="4273228" y="581235"/>
                  </a:lnTo>
                  <a:lnTo>
                    <a:pt x="4258422" y="524403"/>
                  </a:lnTo>
                  <a:lnTo>
                    <a:pt x="4256532" y="495299"/>
                  </a:lnTo>
                  <a:close/>
                </a:path>
                <a:path w="6483350" h="990600">
                  <a:moveTo>
                    <a:pt x="0" y="495299"/>
                  </a:moveTo>
                  <a:lnTo>
                    <a:pt x="7494" y="437535"/>
                  </a:lnTo>
                  <a:lnTo>
                    <a:pt x="29420" y="381728"/>
                  </a:lnTo>
                  <a:lnTo>
                    <a:pt x="64942" y="328251"/>
                  </a:lnTo>
                  <a:lnTo>
                    <a:pt x="113224" y="277474"/>
                  </a:lnTo>
                  <a:lnTo>
                    <a:pt x="173432" y="229770"/>
                  </a:lnTo>
                  <a:lnTo>
                    <a:pt x="207746" y="207186"/>
                  </a:lnTo>
                  <a:lnTo>
                    <a:pt x="244728" y="185510"/>
                  </a:lnTo>
                  <a:lnTo>
                    <a:pt x="284274" y="164787"/>
                  </a:lnTo>
                  <a:lnTo>
                    <a:pt x="326278" y="145065"/>
                  </a:lnTo>
                  <a:lnTo>
                    <a:pt x="370638" y="126390"/>
                  </a:lnTo>
                  <a:lnTo>
                    <a:pt x="417247" y="108808"/>
                  </a:lnTo>
                  <a:lnTo>
                    <a:pt x="466002" y="92365"/>
                  </a:lnTo>
                  <a:lnTo>
                    <a:pt x="516798" y="77109"/>
                  </a:lnTo>
                  <a:lnTo>
                    <a:pt x="569530" y="63085"/>
                  </a:lnTo>
                  <a:lnTo>
                    <a:pt x="624095" y="50340"/>
                  </a:lnTo>
                  <a:lnTo>
                    <a:pt x="680388" y="38921"/>
                  </a:lnTo>
                  <a:lnTo>
                    <a:pt x="738304" y="28874"/>
                  </a:lnTo>
                  <a:lnTo>
                    <a:pt x="797739" y="20244"/>
                  </a:lnTo>
                  <a:lnTo>
                    <a:pt x="858589" y="13080"/>
                  </a:lnTo>
                  <a:lnTo>
                    <a:pt x="920749" y="7427"/>
                  </a:lnTo>
                  <a:lnTo>
                    <a:pt x="984114" y="3332"/>
                  </a:lnTo>
                  <a:lnTo>
                    <a:pt x="1048580" y="840"/>
                  </a:lnTo>
                  <a:lnTo>
                    <a:pt x="1114043" y="0"/>
                  </a:lnTo>
                  <a:lnTo>
                    <a:pt x="1179507" y="840"/>
                  </a:lnTo>
                  <a:lnTo>
                    <a:pt x="1243973" y="3332"/>
                  </a:lnTo>
                  <a:lnTo>
                    <a:pt x="1307338" y="7427"/>
                  </a:lnTo>
                  <a:lnTo>
                    <a:pt x="1369498" y="13080"/>
                  </a:lnTo>
                  <a:lnTo>
                    <a:pt x="1430348" y="20244"/>
                  </a:lnTo>
                  <a:lnTo>
                    <a:pt x="1489783" y="28874"/>
                  </a:lnTo>
                  <a:lnTo>
                    <a:pt x="1547699" y="38921"/>
                  </a:lnTo>
                  <a:lnTo>
                    <a:pt x="1603992" y="50340"/>
                  </a:lnTo>
                  <a:lnTo>
                    <a:pt x="1658557" y="63085"/>
                  </a:lnTo>
                  <a:lnTo>
                    <a:pt x="1711289" y="77109"/>
                  </a:lnTo>
                  <a:lnTo>
                    <a:pt x="1762085" y="92365"/>
                  </a:lnTo>
                  <a:lnTo>
                    <a:pt x="1810840" y="108808"/>
                  </a:lnTo>
                  <a:lnTo>
                    <a:pt x="1857449" y="126390"/>
                  </a:lnTo>
                  <a:lnTo>
                    <a:pt x="1901809" y="145065"/>
                  </a:lnTo>
                  <a:lnTo>
                    <a:pt x="1943813" y="164787"/>
                  </a:lnTo>
                  <a:lnTo>
                    <a:pt x="1983359" y="185510"/>
                  </a:lnTo>
                  <a:lnTo>
                    <a:pt x="2020341" y="207186"/>
                  </a:lnTo>
                  <a:lnTo>
                    <a:pt x="2054655" y="229770"/>
                  </a:lnTo>
                  <a:lnTo>
                    <a:pt x="2086197" y="253215"/>
                  </a:lnTo>
                  <a:lnTo>
                    <a:pt x="2140547" y="302502"/>
                  </a:lnTo>
                  <a:lnTo>
                    <a:pt x="2182553" y="354675"/>
                  </a:lnTo>
                  <a:lnTo>
                    <a:pt x="2211382" y="409364"/>
                  </a:lnTo>
                  <a:lnTo>
                    <a:pt x="2226197" y="466196"/>
                  </a:lnTo>
                  <a:lnTo>
                    <a:pt x="2228088" y="495299"/>
                  </a:lnTo>
                  <a:lnTo>
                    <a:pt x="2226197" y="524403"/>
                  </a:lnTo>
                  <a:lnTo>
                    <a:pt x="2211382" y="581235"/>
                  </a:lnTo>
                  <a:lnTo>
                    <a:pt x="2182553" y="635924"/>
                  </a:lnTo>
                  <a:lnTo>
                    <a:pt x="2140547" y="688097"/>
                  </a:lnTo>
                  <a:lnTo>
                    <a:pt x="2086197" y="737384"/>
                  </a:lnTo>
                  <a:lnTo>
                    <a:pt x="2054655" y="760829"/>
                  </a:lnTo>
                  <a:lnTo>
                    <a:pt x="2020341" y="783413"/>
                  </a:lnTo>
                  <a:lnTo>
                    <a:pt x="1983359" y="805089"/>
                  </a:lnTo>
                  <a:lnTo>
                    <a:pt x="1943813" y="825812"/>
                  </a:lnTo>
                  <a:lnTo>
                    <a:pt x="1901809" y="845534"/>
                  </a:lnTo>
                  <a:lnTo>
                    <a:pt x="1857449" y="864209"/>
                  </a:lnTo>
                  <a:lnTo>
                    <a:pt x="1810840" y="881791"/>
                  </a:lnTo>
                  <a:lnTo>
                    <a:pt x="1762085" y="898234"/>
                  </a:lnTo>
                  <a:lnTo>
                    <a:pt x="1711289" y="913490"/>
                  </a:lnTo>
                  <a:lnTo>
                    <a:pt x="1658557" y="927514"/>
                  </a:lnTo>
                  <a:lnTo>
                    <a:pt x="1603992" y="940259"/>
                  </a:lnTo>
                  <a:lnTo>
                    <a:pt x="1547699" y="951678"/>
                  </a:lnTo>
                  <a:lnTo>
                    <a:pt x="1489783" y="961725"/>
                  </a:lnTo>
                  <a:lnTo>
                    <a:pt x="1430348" y="970355"/>
                  </a:lnTo>
                  <a:lnTo>
                    <a:pt x="1369498" y="977519"/>
                  </a:lnTo>
                  <a:lnTo>
                    <a:pt x="1307338" y="983172"/>
                  </a:lnTo>
                  <a:lnTo>
                    <a:pt x="1243973" y="987267"/>
                  </a:lnTo>
                  <a:lnTo>
                    <a:pt x="1179507" y="989759"/>
                  </a:lnTo>
                  <a:lnTo>
                    <a:pt x="1114043" y="990599"/>
                  </a:lnTo>
                  <a:lnTo>
                    <a:pt x="1048580" y="989759"/>
                  </a:lnTo>
                  <a:lnTo>
                    <a:pt x="984114" y="987267"/>
                  </a:lnTo>
                  <a:lnTo>
                    <a:pt x="920749" y="983172"/>
                  </a:lnTo>
                  <a:lnTo>
                    <a:pt x="858589" y="977519"/>
                  </a:lnTo>
                  <a:lnTo>
                    <a:pt x="797739" y="970355"/>
                  </a:lnTo>
                  <a:lnTo>
                    <a:pt x="738304" y="961725"/>
                  </a:lnTo>
                  <a:lnTo>
                    <a:pt x="680388" y="951678"/>
                  </a:lnTo>
                  <a:lnTo>
                    <a:pt x="624095" y="940259"/>
                  </a:lnTo>
                  <a:lnTo>
                    <a:pt x="569530" y="927514"/>
                  </a:lnTo>
                  <a:lnTo>
                    <a:pt x="516798" y="913490"/>
                  </a:lnTo>
                  <a:lnTo>
                    <a:pt x="466002" y="898234"/>
                  </a:lnTo>
                  <a:lnTo>
                    <a:pt x="417247" y="881791"/>
                  </a:lnTo>
                  <a:lnTo>
                    <a:pt x="370638" y="864209"/>
                  </a:lnTo>
                  <a:lnTo>
                    <a:pt x="326278" y="845534"/>
                  </a:lnTo>
                  <a:lnTo>
                    <a:pt x="284274" y="825812"/>
                  </a:lnTo>
                  <a:lnTo>
                    <a:pt x="244728" y="805089"/>
                  </a:lnTo>
                  <a:lnTo>
                    <a:pt x="207746" y="783413"/>
                  </a:lnTo>
                  <a:lnTo>
                    <a:pt x="173432" y="760829"/>
                  </a:lnTo>
                  <a:lnTo>
                    <a:pt x="141890" y="737384"/>
                  </a:lnTo>
                  <a:lnTo>
                    <a:pt x="87540" y="688097"/>
                  </a:lnTo>
                  <a:lnTo>
                    <a:pt x="45534" y="635924"/>
                  </a:lnTo>
                  <a:lnTo>
                    <a:pt x="16705" y="581235"/>
                  </a:lnTo>
                  <a:lnTo>
                    <a:pt x="1890" y="524403"/>
                  </a:lnTo>
                  <a:lnTo>
                    <a:pt x="0" y="495299"/>
                  </a:lnTo>
                  <a:close/>
                </a:path>
              </a:pathLst>
            </a:custGeom>
            <a:ln w="57150">
              <a:solidFill>
                <a:srgbClr val="FF0000"/>
              </a:solidFill>
            </a:ln>
          </p:spPr>
          <p:txBody>
            <a:bodyPr wrap="square" lIns="0" tIns="0" rIns="0" bIns="0" rtlCol="0"/>
            <a:lstStyle/>
            <a:p>
              <a:endParaRPr/>
            </a:p>
          </p:txBody>
        </p:sp>
      </p:grpSp>
      <p:sp>
        <p:nvSpPr>
          <p:cNvPr id="7" name="object 7"/>
          <p:cNvSpPr txBox="1"/>
          <p:nvPr/>
        </p:nvSpPr>
        <p:spPr>
          <a:xfrm>
            <a:off x="10409301" y="3873753"/>
            <a:ext cx="854710"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FF0000"/>
                </a:solidFill>
                <a:latin typeface="Calibri"/>
                <a:cs typeface="Calibri"/>
              </a:rPr>
              <a:t>GPT-</a:t>
            </a:r>
            <a:r>
              <a:rPr sz="2000" b="1" spc="-25" dirty="0">
                <a:solidFill>
                  <a:srgbClr val="FF0000"/>
                </a:solidFill>
                <a:latin typeface="Calibri"/>
                <a:cs typeface="Calibri"/>
              </a:rPr>
              <a:t>3.5</a:t>
            </a:r>
            <a:endParaRPr sz="2000">
              <a:latin typeface="Calibri"/>
              <a:cs typeface="Calibri"/>
            </a:endParaRPr>
          </a:p>
        </p:txBody>
      </p:sp>
      <p:sp>
        <p:nvSpPr>
          <p:cNvPr id="8" name="object 8"/>
          <p:cNvSpPr txBox="1"/>
          <p:nvPr/>
        </p:nvSpPr>
        <p:spPr>
          <a:xfrm>
            <a:off x="10344150" y="6195466"/>
            <a:ext cx="65595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6FAC46"/>
                </a:solidFill>
                <a:latin typeface="Calibri"/>
                <a:cs typeface="Calibri"/>
              </a:rPr>
              <a:t>GPT-</a:t>
            </a:r>
            <a:r>
              <a:rPr sz="2000" b="1" spc="-50" dirty="0">
                <a:solidFill>
                  <a:srgbClr val="6FAC46"/>
                </a:solidFill>
                <a:latin typeface="Calibri"/>
                <a:cs typeface="Calibri"/>
              </a:rPr>
              <a:t>4</a:t>
            </a:r>
            <a:endParaRPr sz="20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65415" cy="697230"/>
          </a:xfrm>
          <a:prstGeom prst="rect">
            <a:avLst/>
          </a:prstGeom>
        </p:spPr>
        <p:txBody>
          <a:bodyPr vert="horz" wrap="square" lIns="0" tIns="13335" rIns="0" bIns="0" rtlCol="0">
            <a:spAutoFit/>
          </a:bodyPr>
          <a:lstStyle/>
          <a:p>
            <a:pPr marL="12700">
              <a:lnSpc>
                <a:spcPct val="100000"/>
              </a:lnSpc>
              <a:spcBef>
                <a:spcPts val="105"/>
              </a:spcBef>
            </a:pPr>
            <a:r>
              <a:rPr spc="-120" dirty="0"/>
              <a:t>Takeaways</a:t>
            </a:r>
            <a:r>
              <a:rPr spc="-130" dirty="0"/>
              <a:t> </a:t>
            </a:r>
            <a:r>
              <a:rPr dirty="0"/>
              <a:t>on</a:t>
            </a:r>
            <a:r>
              <a:rPr spc="-130" dirty="0"/>
              <a:t> </a:t>
            </a:r>
            <a:r>
              <a:rPr spc="-55" dirty="0"/>
              <a:t>text-</a:t>
            </a:r>
            <a:r>
              <a:rPr spc="-20" dirty="0"/>
              <a:t>based</a:t>
            </a:r>
            <a:r>
              <a:rPr spc="-145" dirty="0"/>
              <a:t> </a:t>
            </a:r>
            <a:r>
              <a:rPr spc="-10" dirty="0"/>
              <a:t>reasoning</a:t>
            </a:r>
          </a:p>
        </p:txBody>
      </p:sp>
      <p:sp>
        <p:nvSpPr>
          <p:cNvPr id="3" name="object 3"/>
          <p:cNvSpPr txBox="1"/>
          <p:nvPr/>
        </p:nvSpPr>
        <p:spPr>
          <a:xfrm>
            <a:off x="916939" y="1757274"/>
            <a:ext cx="10124687" cy="3541995"/>
          </a:xfrm>
          <a:prstGeom prst="rect">
            <a:avLst/>
          </a:prstGeom>
        </p:spPr>
        <p:txBody>
          <a:bodyPr vert="horz" wrap="square" lIns="0" tIns="48260" rIns="0" bIns="0" rtlCol="0">
            <a:spAutoFit/>
          </a:bodyPr>
          <a:lstStyle/>
          <a:p>
            <a:pPr marL="12700">
              <a:lnSpc>
                <a:spcPct val="100000"/>
              </a:lnSpc>
              <a:spcBef>
                <a:spcPts val="380"/>
              </a:spcBef>
            </a:pPr>
            <a:r>
              <a:rPr lang="en-US" sz="2800" spc="-25" dirty="0">
                <a:solidFill>
                  <a:srgbClr val="4471C4"/>
                </a:solidFill>
                <a:latin typeface="Calibri"/>
                <a:cs typeface="Calibri"/>
              </a:rPr>
              <a:t>Substantial improvements in </a:t>
            </a:r>
            <a:r>
              <a:rPr lang="en-US" sz="2800" spc="-25" dirty="0" err="1">
                <a:solidFill>
                  <a:srgbClr val="4471C4"/>
                </a:solidFill>
                <a:latin typeface="Calibri"/>
                <a:cs typeface="Calibri"/>
              </a:rPr>
              <a:t>LLm’s</a:t>
            </a:r>
            <a:r>
              <a:rPr lang="en-US" sz="2800" spc="-25" dirty="0">
                <a:solidFill>
                  <a:srgbClr val="4471C4"/>
                </a:solidFill>
                <a:latin typeface="Calibri"/>
                <a:cs typeface="Calibri"/>
              </a:rPr>
              <a:t> counterfactual reasoning ability</a:t>
            </a:r>
          </a:p>
          <a:p>
            <a:pPr marL="812800" lvl="1" indent="-342900">
              <a:spcBef>
                <a:spcPts val="245"/>
              </a:spcBef>
              <a:buFont typeface="Arial" panose="020B0604020202020204" pitchFamily="34" charset="0"/>
              <a:buChar char="•"/>
            </a:pPr>
            <a:r>
              <a:rPr lang="en-US" sz="2400" dirty="0">
                <a:latin typeface="Calibri"/>
                <a:cs typeface="Calibri"/>
              </a:rPr>
              <a:t>GPT-4: 92.44</a:t>
            </a:r>
            <a:r>
              <a:rPr lang="en-US" sz="2800" spc="-10" dirty="0">
                <a:latin typeface="Calibri"/>
                <a:cs typeface="Calibri"/>
              </a:rPr>
              <a:t>% accuracy (only 6% below human baseline)</a:t>
            </a:r>
          </a:p>
          <a:p>
            <a:pPr marL="12700">
              <a:lnSpc>
                <a:spcPct val="100000"/>
              </a:lnSpc>
              <a:spcBef>
                <a:spcPts val="380"/>
              </a:spcBef>
            </a:pPr>
            <a:endParaRPr lang="en-US" sz="2800" spc="-25" dirty="0">
              <a:solidFill>
                <a:srgbClr val="4471C4"/>
              </a:solidFill>
              <a:latin typeface="Calibri"/>
              <a:cs typeface="Calibri"/>
            </a:endParaRPr>
          </a:p>
          <a:p>
            <a:pPr marL="12700">
              <a:lnSpc>
                <a:spcPct val="100000"/>
              </a:lnSpc>
              <a:spcBef>
                <a:spcPts val="380"/>
              </a:spcBef>
            </a:pPr>
            <a:r>
              <a:rPr sz="2800" spc="-25" dirty="0">
                <a:solidFill>
                  <a:srgbClr val="4471C4"/>
                </a:solidFill>
                <a:latin typeface="Calibri"/>
                <a:cs typeface="Calibri"/>
              </a:rPr>
              <a:t>GPT-</a:t>
            </a:r>
            <a:r>
              <a:rPr sz="2800" dirty="0">
                <a:solidFill>
                  <a:srgbClr val="4471C4"/>
                </a:solidFill>
                <a:latin typeface="Calibri"/>
                <a:cs typeface="Calibri"/>
              </a:rPr>
              <a:t>4</a:t>
            </a:r>
            <a:r>
              <a:rPr sz="2800" spc="-75" dirty="0">
                <a:solidFill>
                  <a:srgbClr val="4471C4"/>
                </a:solidFill>
                <a:latin typeface="Calibri"/>
                <a:cs typeface="Calibri"/>
              </a:rPr>
              <a:t> </a:t>
            </a:r>
            <a:r>
              <a:rPr sz="2800" spc="-10" dirty="0">
                <a:solidFill>
                  <a:srgbClr val="4471C4"/>
                </a:solidFill>
                <a:latin typeface="Calibri"/>
                <a:cs typeface="Calibri"/>
              </a:rPr>
              <a:t>understands</a:t>
            </a:r>
            <a:r>
              <a:rPr sz="2800" spc="-40" dirty="0">
                <a:solidFill>
                  <a:srgbClr val="4471C4"/>
                </a:solidFill>
                <a:latin typeface="Calibri"/>
                <a:cs typeface="Calibri"/>
              </a:rPr>
              <a:t> </a:t>
            </a:r>
            <a:r>
              <a:rPr sz="2800" dirty="0">
                <a:solidFill>
                  <a:srgbClr val="4471C4"/>
                </a:solidFill>
                <a:latin typeface="Calibri"/>
                <a:cs typeface="Calibri"/>
              </a:rPr>
              <a:t>scenarios,</a:t>
            </a:r>
            <a:r>
              <a:rPr sz="2800" spc="-75" dirty="0">
                <a:solidFill>
                  <a:srgbClr val="4471C4"/>
                </a:solidFill>
                <a:latin typeface="Calibri"/>
                <a:cs typeface="Calibri"/>
              </a:rPr>
              <a:t> </a:t>
            </a:r>
            <a:r>
              <a:rPr sz="2800" dirty="0">
                <a:solidFill>
                  <a:srgbClr val="4471C4"/>
                </a:solidFill>
                <a:latin typeface="Calibri"/>
                <a:cs typeface="Calibri"/>
              </a:rPr>
              <a:t>identifies</a:t>
            </a:r>
            <a:r>
              <a:rPr sz="2800" spc="-75" dirty="0">
                <a:solidFill>
                  <a:srgbClr val="4471C4"/>
                </a:solidFill>
                <a:latin typeface="Calibri"/>
                <a:cs typeface="Calibri"/>
              </a:rPr>
              <a:t> </a:t>
            </a:r>
            <a:r>
              <a:rPr sz="2800" dirty="0">
                <a:solidFill>
                  <a:srgbClr val="4471C4"/>
                </a:solidFill>
                <a:latin typeface="Calibri"/>
                <a:cs typeface="Calibri"/>
              </a:rPr>
              <a:t>necessity</a:t>
            </a:r>
            <a:r>
              <a:rPr sz="2800" spc="-75" dirty="0">
                <a:solidFill>
                  <a:srgbClr val="4471C4"/>
                </a:solidFill>
                <a:latin typeface="Calibri"/>
                <a:cs typeface="Calibri"/>
              </a:rPr>
              <a:t> </a:t>
            </a:r>
            <a:r>
              <a:rPr sz="2800" dirty="0">
                <a:solidFill>
                  <a:srgbClr val="4471C4"/>
                </a:solidFill>
                <a:latin typeface="Calibri"/>
                <a:cs typeface="Calibri"/>
              </a:rPr>
              <a:t>and</a:t>
            </a:r>
            <a:r>
              <a:rPr sz="2800" spc="-70" dirty="0">
                <a:solidFill>
                  <a:srgbClr val="4471C4"/>
                </a:solidFill>
                <a:latin typeface="Calibri"/>
                <a:cs typeface="Calibri"/>
              </a:rPr>
              <a:t> </a:t>
            </a:r>
            <a:r>
              <a:rPr sz="2800" spc="-10" dirty="0">
                <a:solidFill>
                  <a:srgbClr val="4471C4"/>
                </a:solidFill>
                <a:latin typeface="Calibri"/>
                <a:cs typeface="Calibri"/>
              </a:rPr>
              <a:t>sufficiency</a:t>
            </a:r>
            <a:endParaRPr sz="2800" dirty="0">
              <a:latin typeface="Calibri"/>
              <a:cs typeface="Calibri"/>
            </a:endParaRPr>
          </a:p>
          <a:p>
            <a:pPr marL="697230" indent="-227329">
              <a:lnSpc>
                <a:spcPct val="100000"/>
              </a:lnSpc>
              <a:spcBef>
                <a:spcPts val="245"/>
              </a:spcBef>
              <a:buFont typeface="Arial MT"/>
              <a:buChar char="•"/>
              <a:tabLst>
                <a:tab pos="697230" algn="l"/>
              </a:tabLst>
            </a:pPr>
            <a:r>
              <a:rPr sz="2400" dirty="0">
                <a:latin typeface="Calibri"/>
                <a:cs typeface="Calibri"/>
              </a:rPr>
              <a:t>Not</a:t>
            </a:r>
            <a:r>
              <a:rPr sz="2400" spc="-45" dirty="0">
                <a:latin typeface="Calibri"/>
                <a:cs typeface="Calibri"/>
              </a:rPr>
              <a:t> </a:t>
            </a:r>
            <a:r>
              <a:rPr sz="2400" dirty="0">
                <a:latin typeface="Calibri"/>
                <a:cs typeface="Calibri"/>
              </a:rPr>
              <a:t>possible</a:t>
            </a:r>
            <a:r>
              <a:rPr sz="2400" spc="-40" dirty="0">
                <a:latin typeface="Calibri"/>
                <a:cs typeface="Calibri"/>
              </a:rPr>
              <a:t> </a:t>
            </a:r>
            <a:r>
              <a:rPr sz="2400" spc="-10" dirty="0">
                <a:latin typeface="Calibri"/>
                <a:cs typeface="Calibri"/>
              </a:rPr>
              <a:t>before</a:t>
            </a:r>
            <a:endParaRPr lang="en-US" sz="2400" spc="-10" dirty="0">
              <a:latin typeface="Calibri"/>
              <a:cs typeface="Calibri"/>
            </a:endParaRPr>
          </a:p>
          <a:p>
            <a:pPr marL="697230" indent="-227329">
              <a:lnSpc>
                <a:spcPct val="100000"/>
              </a:lnSpc>
              <a:spcBef>
                <a:spcPts val="245"/>
              </a:spcBef>
              <a:buFont typeface="Arial MT"/>
              <a:buChar char="•"/>
              <a:tabLst>
                <a:tab pos="697230" algn="l"/>
              </a:tabLst>
            </a:pPr>
            <a:endParaRPr sz="2400" dirty="0">
              <a:latin typeface="Calibri"/>
              <a:cs typeface="Calibri"/>
            </a:endParaRPr>
          </a:p>
          <a:p>
            <a:pPr marL="12700">
              <a:lnSpc>
                <a:spcPct val="100000"/>
              </a:lnSpc>
            </a:pPr>
            <a:r>
              <a:rPr sz="2800" dirty="0">
                <a:latin typeface="Calibri"/>
                <a:cs typeface="Calibri"/>
              </a:rPr>
              <a:t>See</a:t>
            </a:r>
            <a:r>
              <a:rPr sz="2800" spc="-75" dirty="0">
                <a:latin typeface="Calibri"/>
                <a:cs typeface="Calibri"/>
              </a:rPr>
              <a:t> </a:t>
            </a:r>
            <a:r>
              <a:rPr sz="2800" dirty="0">
                <a:latin typeface="Calibri"/>
                <a:cs typeface="Calibri"/>
              </a:rPr>
              <a:t>paper</a:t>
            </a:r>
            <a:r>
              <a:rPr sz="2800" spc="-60" dirty="0">
                <a:latin typeface="Calibri"/>
                <a:cs typeface="Calibri"/>
              </a:rPr>
              <a:t> </a:t>
            </a:r>
            <a:r>
              <a:rPr sz="2800" dirty="0">
                <a:latin typeface="Calibri"/>
                <a:cs typeface="Calibri"/>
              </a:rPr>
              <a:t>for</a:t>
            </a:r>
            <a:r>
              <a:rPr sz="2800" spc="-75" dirty="0">
                <a:latin typeface="Calibri"/>
                <a:cs typeface="Calibri"/>
              </a:rPr>
              <a:t> </a:t>
            </a:r>
            <a:r>
              <a:rPr sz="2800" dirty="0">
                <a:latin typeface="Calibri"/>
                <a:cs typeface="Calibri"/>
              </a:rPr>
              <a:t>additional</a:t>
            </a:r>
            <a:r>
              <a:rPr sz="2800" spc="-55" dirty="0">
                <a:latin typeface="Calibri"/>
                <a:cs typeface="Calibri"/>
              </a:rPr>
              <a:t> </a:t>
            </a:r>
            <a:r>
              <a:rPr sz="2800" spc="-10" dirty="0">
                <a:latin typeface="Calibri"/>
                <a:cs typeface="Calibri"/>
              </a:rPr>
              <a:t>experiments</a:t>
            </a:r>
            <a:endParaRPr sz="2800" dirty="0">
              <a:latin typeface="Calibri"/>
              <a:cs typeface="Calibri"/>
            </a:endParaRPr>
          </a:p>
          <a:p>
            <a:pPr marL="697230" indent="-227329">
              <a:lnSpc>
                <a:spcPct val="100000"/>
              </a:lnSpc>
              <a:spcBef>
                <a:spcPts val="190"/>
              </a:spcBef>
              <a:buFont typeface="Arial MT"/>
              <a:buChar char="•"/>
              <a:tabLst>
                <a:tab pos="697230" algn="l"/>
              </a:tabLst>
            </a:pPr>
            <a:r>
              <a:rPr sz="2400" dirty="0">
                <a:latin typeface="Calibri"/>
                <a:cs typeface="Calibri"/>
              </a:rPr>
              <a:t>TL;DR:</a:t>
            </a:r>
            <a:r>
              <a:rPr sz="2400" spc="-30" dirty="0">
                <a:latin typeface="Calibri"/>
                <a:cs typeface="Calibri"/>
              </a:rPr>
              <a:t> </a:t>
            </a:r>
            <a:r>
              <a:rPr sz="2400" dirty="0">
                <a:latin typeface="Calibri"/>
                <a:cs typeface="Calibri"/>
              </a:rPr>
              <a:t>70%</a:t>
            </a:r>
            <a:r>
              <a:rPr sz="2400" spc="-35" dirty="0">
                <a:latin typeface="Calibri"/>
                <a:cs typeface="Calibri"/>
              </a:rPr>
              <a:t> </a:t>
            </a:r>
            <a:r>
              <a:rPr sz="2400" dirty="0">
                <a:latin typeface="Calibri"/>
                <a:cs typeface="Calibri"/>
              </a:rPr>
              <a:t>accuracy</a:t>
            </a:r>
            <a:r>
              <a:rPr sz="2400" spc="-40" dirty="0">
                <a:latin typeface="Calibri"/>
                <a:cs typeface="Calibri"/>
              </a:rPr>
              <a:t> </a:t>
            </a:r>
            <a:r>
              <a:rPr sz="2400" dirty="0">
                <a:latin typeface="Calibri"/>
                <a:cs typeface="Calibri"/>
              </a:rPr>
              <a:t>with</a:t>
            </a:r>
            <a:r>
              <a:rPr sz="2400" spc="-40" dirty="0">
                <a:latin typeface="Calibri"/>
                <a:cs typeface="Calibri"/>
              </a:rPr>
              <a:t> </a:t>
            </a:r>
            <a:r>
              <a:rPr sz="2400" spc="-10" dirty="0">
                <a:latin typeface="Calibri"/>
                <a:cs typeface="Calibri"/>
              </a:rPr>
              <a:t>GPT-</a:t>
            </a:r>
            <a:r>
              <a:rPr sz="2400" spc="-50" dirty="0">
                <a:latin typeface="Calibri"/>
                <a:cs typeface="Calibri"/>
              </a:rPr>
              <a:t>4</a:t>
            </a:r>
            <a:endParaRPr sz="2400"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8822" y="2929992"/>
            <a:ext cx="10214356" cy="843821"/>
          </a:xfrm>
          <a:prstGeom prst="rect">
            <a:avLst/>
          </a:prstGeom>
        </p:spPr>
        <p:txBody>
          <a:bodyPr vert="horz" wrap="square" lIns="0" tIns="12700" rIns="0" bIns="0" rtlCol="0">
            <a:spAutoFit/>
          </a:bodyPr>
          <a:lstStyle/>
          <a:p>
            <a:pPr marL="12700">
              <a:lnSpc>
                <a:spcPct val="100000"/>
              </a:lnSpc>
              <a:spcBef>
                <a:spcPts val="100"/>
              </a:spcBef>
            </a:pPr>
            <a:r>
              <a:rPr lang="en-US" sz="5400" spc="-10" dirty="0">
                <a:solidFill>
                  <a:srgbClr val="0070C0"/>
                </a:solidFill>
              </a:rPr>
              <a:t>Discussion</a:t>
            </a:r>
            <a:r>
              <a:rPr lang="en-US" sz="5400" spc="-270" dirty="0">
                <a:solidFill>
                  <a:srgbClr val="0070C0"/>
                </a:solidFill>
              </a:rPr>
              <a:t>: A new frontier for causality</a:t>
            </a:r>
            <a:endParaRPr sz="5400"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31308" y="4349496"/>
            <a:ext cx="1929764" cy="1079500"/>
          </a:xfrm>
          <a:custGeom>
            <a:avLst/>
            <a:gdLst/>
            <a:ahLst/>
            <a:cxnLst/>
            <a:rect l="l" t="t" r="r" b="b"/>
            <a:pathLst>
              <a:path w="1929765" h="1079500">
                <a:moveTo>
                  <a:pt x="0" y="269747"/>
                </a:moveTo>
                <a:lnTo>
                  <a:pt x="1389888" y="269747"/>
                </a:lnTo>
                <a:lnTo>
                  <a:pt x="1389888" y="0"/>
                </a:lnTo>
                <a:lnTo>
                  <a:pt x="1929384" y="539495"/>
                </a:lnTo>
                <a:lnTo>
                  <a:pt x="1389888" y="1078991"/>
                </a:lnTo>
                <a:lnTo>
                  <a:pt x="1389888" y="809243"/>
                </a:lnTo>
                <a:lnTo>
                  <a:pt x="0" y="809243"/>
                </a:lnTo>
                <a:lnTo>
                  <a:pt x="0" y="269747"/>
                </a:lnTo>
                <a:close/>
              </a:path>
            </a:pathLst>
          </a:custGeom>
          <a:ln w="57150">
            <a:solidFill>
              <a:srgbClr val="172C51"/>
            </a:solidFill>
          </a:ln>
        </p:spPr>
        <p:txBody>
          <a:bodyPr wrap="square" lIns="0" tIns="0" rIns="0" bIns="0" rtlCol="0"/>
          <a:lstStyle/>
          <a:p>
            <a:endParaRPr/>
          </a:p>
        </p:txBody>
      </p:sp>
      <p:sp>
        <p:nvSpPr>
          <p:cNvPr id="3" name="object 3"/>
          <p:cNvSpPr txBox="1"/>
          <p:nvPr/>
        </p:nvSpPr>
        <p:spPr>
          <a:xfrm>
            <a:off x="5712078" y="3282188"/>
            <a:ext cx="496570" cy="1245235"/>
          </a:xfrm>
          <a:prstGeom prst="rect">
            <a:avLst/>
          </a:prstGeom>
        </p:spPr>
        <p:txBody>
          <a:bodyPr vert="horz" wrap="square" lIns="0" tIns="13335" rIns="0" bIns="0" rtlCol="0">
            <a:spAutoFit/>
          </a:bodyPr>
          <a:lstStyle/>
          <a:p>
            <a:pPr marL="12700">
              <a:lnSpc>
                <a:spcPct val="100000"/>
              </a:lnSpc>
              <a:spcBef>
                <a:spcPts val="105"/>
              </a:spcBef>
            </a:pPr>
            <a:r>
              <a:rPr sz="8000" spc="-50" dirty="0">
                <a:latin typeface="Calibri"/>
                <a:cs typeface="Calibri"/>
              </a:rPr>
              <a:t>?</a:t>
            </a:r>
            <a:endParaRPr sz="8000">
              <a:latin typeface="Calibri"/>
              <a:cs typeface="Calibri"/>
            </a:endParaRPr>
          </a:p>
        </p:txBody>
      </p:sp>
      <p:sp>
        <p:nvSpPr>
          <p:cNvPr id="4" name="object 4"/>
          <p:cNvSpPr/>
          <p:nvPr/>
        </p:nvSpPr>
        <p:spPr>
          <a:xfrm>
            <a:off x="805780" y="4998191"/>
            <a:ext cx="1311910" cy="1358265"/>
          </a:xfrm>
          <a:custGeom>
            <a:avLst/>
            <a:gdLst/>
            <a:ahLst/>
            <a:cxnLst/>
            <a:rect l="l" t="t" r="r" b="b"/>
            <a:pathLst>
              <a:path w="1311910" h="1358264">
                <a:moveTo>
                  <a:pt x="362619" y="858274"/>
                </a:moveTo>
                <a:lnTo>
                  <a:pt x="44546" y="858274"/>
                </a:lnTo>
                <a:lnTo>
                  <a:pt x="28056" y="861609"/>
                </a:lnTo>
                <a:lnTo>
                  <a:pt x="14566" y="870710"/>
                </a:lnTo>
                <a:lnTo>
                  <a:pt x="5470" y="884217"/>
                </a:lnTo>
                <a:lnTo>
                  <a:pt x="2139" y="900772"/>
                </a:lnTo>
                <a:lnTo>
                  <a:pt x="2139" y="1315346"/>
                </a:lnTo>
                <a:lnTo>
                  <a:pt x="5476" y="1331868"/>
                </a:lnTo>
                <a:lnTo>
                  <a:pt x="14575" y="1345361"/>
                </a:lnTo>
                <a:lnTo>
                  <a:pt x="28070" y="1354459"/>
                </a:lnTo>
                <a:lnTo>
                  <a:pt x="44594" y="1357796"/>
                </a:lnTo>
                <a:lnTo>
                  <a:pt x="362619" y="1357796"/>
                </a:lnTo>
                <a:lnTo>
                  <a:pt x="379143" y="1354459"/>
                </a:lnTo>
                <a:lnTo>
                  <a:pt x="392634" y="1345361"/>
                </a:lnTo>
                <a:lnTo>
                  <a:pt x="401730" y="1331868"/>
                </a:lnTo>
                <a:lnTo>
                  <a:pt x="405065" y="1315346"/>
                </a:lnTo>
                <a:lnTo>
                  <a:pt x="405065" y="1272906"/>
                </a:lnTo>
                <a:lnTo>
                  <a:pt x="87040" y="1272906"/>
                </a:lnTo>
                <a:lnTo>
                  <a:pt x="87040" y="943163"/>
                </a:lnTo>
                <a:lnTo>
                  <a:pt x="405065" y="943163"/>
                </a:lnTo>
                <a:lnTo>
                  <a:pt x="405065" y="900772"/>
                </a:lnTo>
                <a:lnTo>
                  <a:pt x="401730" y="884217"/>
                </a:lnTo>
                <a:lnTo>
                  <a:pt x="392634" y="870710"/>
                </a:lnTo>
                <a:lnTo>
                  <a:pt x="379143" y="861609"/>
                </a:lnTo>
                <a:lnTo>
                  <a:pt x="362619" y="858274"/>
                </a:lnTo>
                <a:close/>
              </a:path>
              <a:path w="1311910" h="1358264">
                <a:moveTo>
                  <a:pt x="405065" y="943163"/>
                </a:moveTo>
                <a:lnTo>
                  <a:pt x="320105" y="943163"/>
                </a:lnTo>
                <a:lnTo>
                  <a:pt x="320105" y="1272906"/>
                </a:lnTo>
                <a:lnTo>
                  <a:pt x="405065" y="1272906"/>
                </a:lnTo>
                <a:lnTo>
                  <a:pt x="405065" y="943163"/>
                </a:lnTo>
                <a:close/>
              </a:path>
              <a:path w="1311910" h="1358264">
                <a:moveTo>
                  <a:pt x="815904" y="701104"/>
                </a:moveTo>
                <a:lnTo>
                  <a:pt x="497938" y="701104"/>
                </a:lnTo>
                <a:lnTo>
                  <a:pt x="481414" y="704439"/>
                </a:lnTo>
                <a:lnTo>
                  <a:pt x="467923" y="713533"/>
                </a:lnTo>
                <a:lnTo>
                  <a:pt x="458827" y="727023"/>
                </a:lnTo>
                <a:lnTo>
                  <a:pt x="455492" y="743544"/>
                </a:lnTo>
                <a:lnTo>
                  <a:pt x="455492" y="1315346"/>
                </a:lnTo>
                <a:lnTo>
                  <a:pt x="458827" y="1331868"/>
                </a:lnTo>
                <a:lnTo>
                  <a:pt x="467923" y="1345361"/>
                </a:lnTo>
                <a:lnTo>
                  <a:pt x="481414" y="1354459"/>
                </a:lnTo>
                <a:lnTo>
                  <a:pt x="497938" y="1357796"/>
                </a:lnTo>
                <a:lnTo>
                  <a:pt x="815963" y="1357796"/>
                </a:lnTo>
                <a:lnTo>
                  <a:pt x="832487" y="1354459"/>
                </a:lnTo>
                <a:lnTo>
                  <a:pt x="845971" y="1345361"/>
                </a:lnTo>
                <a:lnTo>
                  <a:pt x="855058" y="1331868"/>
                </a:lnTo>
                <a:lnTo>
                  <a:pt x="858389" y="1315346"/>
                </a:lnTo>
                <a:lnTo>
                  <a:pt x="858389" y="1272906"/>
                </a:lnTo>
                <a:lnTo>
                  <a:pt x="540403" y="1272906"/>
                </a:lnTo>
                <a:lnTo>
                  <a:pt x="540403" y="786062"/>
                </a:lnTo>
                <a:lnTo>
                  <a:pt x="858389" y="786062"/>
                </a:lnTo>
                <a:lnTo>
                  <a:pt x="858389" y="743544"/>
                </a:lnTo>
                <a:lnTo>
                  <a:pt x="855048" y="727023"/>
                </a:lnTo>
                <a:lnTo>
                  <a:pt x="845938" y="713533"/>
                </a:lnTo>
                <a:lnTo>
                  <a:pt x="832433" y="704439"/>
                </a:lnTo>
                <a:lnTo>
                  <a:pt x="815904" y="701104"/>
                </a:lnTo>
                <a:close/>
              </a:path>
              <a:path w="1311910" h="1358264">
                <a:moveTo>
                  <a:pt x="1269267" y="502462"/>
                </a:moveTo>
                <a:lnTo>
                  <a:pt x="951291" y="502462"/>
                </a:lnTo>
                <a:lnTo>
                  <a:pt x="934760" y="505798"/>
                </a:lnTo>
                <a:lnTo>
                  <a:pt x="921251" y="514896"/>
                </a:lnTo>
                <a:lnTo>
                  <a:pt x="912139" y="528389"/>
                </a:lnTo>
                <a:lnTo>
                  <a:pt x="908796" y="544911"/>
                </a:lnTo>
                <a:lnTo>
                  <a:pt x="908796" y="1315346"/>
                </a:lnTo>
                <a:lnTo>
                  <a:pt x="912139" y="1331868"/>
                </a:lnTo>
                <a:lnTo>
                  <a:pt x="921251" y="1345361"/>
                </a:lnTo>
                <a:lnTo>
                  <a:pt x="934760" y="1354459"/>
                </a:lnTo>
                <a:lnTo>
                  <a:pt x="951291" y="1357796"/>
                </a:lnTo>
                <a:lnTo>
                  <a:pt x="1269267" y="1357796"/>
                </a:lnTo>
                <a:lnTo>
                  <a:pt x="1285798" y="1354459"/>
                </a:lnTo>
                <a:lnTo>
                  <a:pt x="1299306" y="1345361"/>
                </a:lnTo>
                <a:lnTo>
                  <a:pt x="1308419" y="1331868"/>
                </a:lnTo>
                <a:lnTo>
                  <a:pt x="1311761" y="1315346"/>
                </a:lnTo>
                <a:lnTo>
                  <a:pt x="1311761" y="1272906"/>
                </a:lnTo>
                <a:lnTo>
                  <a:pt x="993687" y="1272906"/>
                </a:lnTo>
                <a:lnTo>
                  <a:pt x="993687" y="587351"/>
                </a:lnTo>
                <a:lnTo>
                  <a:pt x="1311761" y="587351"/>
                </a:lnTo>
                <a:lnTo>
                  <a:pt x="1311761" y="544911"/>
                </a:lnTo>
                <a:lnTo>
                  <a:pt x="1308419" y="528389"/>
                </a:lnTo>
                <a:lnTo>
                  <a:pt x="1299306" y="514896"/>
                </a:lnTo>
                <a:lnTo>
                  <a:pt x="1285798" y="505798"/>
                </a:lnTo>
                <a:lnTo>
                  <a:pt x="1269267" y="502462"/>
                </a:lnTo>
                <a:close/>
              </a:path>
              <a:path w="1311910" h="1358264">
                <a:moveTo>
                  <a:pt x="858389" y="786062"/>
                </a:moveTo>
                <a:lnTo>
                  <a:pt x="773468" y="786062"/>
                </a:lnTo>
                <a:lnTo>
                  <a:pt x="773468" y="1272906"/>
                </a:lnTo>
                <a:lnTo>
                  <a:pt x="858389" y="1272906"/>
                </a:lnTo>
                <a:lnTo>
                  <a:pt x="858389" y="786062"/>
                </a:lnTo>
                <a:close/>
              </a:path>
              <a:path w="1311910" h="1358264">
                <a:moveTo>
                  <a:pt x="1311761" y="587351"/>
                </a:moveTo>
                <a:lnTo>
                  <a:pt x="1226772" y="587351"/>
                </a:lnTo>
                <a:lnTo>
                  <a:pt x="1226772" y="1272906"/>
                </a:lnTo>
                <a:lnTo>
                  <a:pt x="1311761" y="1272906"/>
                </a:lnTo>
                <a:lnTo>
                  <a:pt x="1311761" y="587351"/>
                </a:lnTo>
                <a:close/>
              </a:path>
              <a:path w="1311910" h="1358264">
                <a:moveTo>
                  <a:pt x="1255069" y="0"/>
                </a:moveTo>
                <a:lnTo>
                  <a:pt x="1239472" y="0"/>
                </a:lnTo>
                <a:lnTo>
                  <a:pt x="1236541" y="488"/>
                </a:lnTo>
                <a:lnTo>
                  <a:pt x="1237225" y="488"/>
                </a:lnTo>
                <a:lnTo>
                  <a:pt x="1234783" y="976"/>
                </a:lnTo>
                <a:lnTo>
                  <a:pt x="1235030" y="976"/>
                </a:lnTo>
                <a:lnTo>
                  <a:pt x="1082096" y="41902"/>
                </a:lnTo>
                <a:lnTo>
                  <a:pt x="1066981" y="49446"/>
                </a:lnTo>
                <a:lnTo>
                  <a:pt x="1056281" y="61743"/>
                </a:lnTo>
                <a:lnTo>
                  <a:pt x="1050967" y="77134"/>
                </a:lnTo>
                <a:lnTo>
                  <a:pt x="1052007" y="93963"/>
                </a:lnTo>
                <a:lnTo>
                  <a:pt x="1059140" y="108534"/>
                </a:lnTo>
                <a:lnTo>
                  <a:pt x="1070751" y="119029"/>
                </a:lnTo>
                <a:lnTo>
                  <a:pt x="1085348" y="124635"/>
                </a:lnTo>
                <a:lnTo>
                  <a:pt x="1101329" y="124635"/>
                </a:lnTo>
                <a:lnTo>
                  <a:pt x="1058142" y="164072"/>
                </a:lnTo>
                <a:lnTo>
                  <a:pt x="1014727" y="202193"/>
                </a:lnTo>
                <a:lnTo>
                  <a:pt x="971197" y="238899"/>
                </a:lnTo>
                <a:lnTo>
                  <a:pt x="927556" y="274185"/>
                </a:lnTo>
                <a:lnTo>
                  <a:pt x="883806" y="308052"/>
                </a:lnTo>
                <a:lnTo>
                  <a:pt x="839952" y="340496"/>
                </a:lnTo>
                <a:lnTo>
                  <a:pt x="795997" y="371515"/>
                </a:lnTo>
                <a:lnTo>
                  <a:pt x="751945" y="401107"/>
                </a:lnTo>
                <a:lnTo>
                  <a:pt x="707799" y="429270"/>
                </a:lnTo>
                <a:lnTo>
                  <a:pt x="663562" y="456003"/>
                </a:lnTo>
                <a:lnTo>
                  <a:pt x="619239" y="481302"/>
                </a:lnTo>
                <a:lnTo>
                  <a:pt x="574832" y="505166"/>
                </a:lnTo>
                <a:lnTo>
                  <a:pt x="530345" y="527593"/>
                </a:lnTo>
                <a:lnTo>
                  <a:pt x="485782" y="548580"/>
                </a:lnTo>
                <a:lnTo>
                  <a:pt x="441146" y="568126"/>
                </a:lnTo>
                <a:lnTo>
                  <a:pt x="396441" y="586228"/>
                </a:lnTo>
                <a:lnTo>
                  <a:pt x="351671" y="602884"/>
                </a:lnTo>
                <a:lnTo>
                  <a:pt x="306838" y="618093"/>
                </a:lnTo>
                <a:lnTo>
                  <a:pt x="261946" y="631852"/>
                </a:lnTo>
                <a:lnTo>
                  <a:pt x="216999" y="644159"/>
                </a:lnTo>
                <a:lnTo>
                  <a:pt x="172001" y="655012"/>
                </a:lnTo>
                <a:lnTo>
                  <a:pt x="126954" y="664408"/>
                </a:lnTo>
                <a:lnTo>
                  <a:pt x="81863" y="672346"/>
                </a:lnTo>
                <a:lnTo>
                  <a:pt x="36730" y="678824"/>
                </a:lnTo>
                <a:lnTo>
                  <a:pt x="20780" y="684231"/>
                </a:lnTo>
                <a:lnTo>
                  <a:pt x="8544" y="694966"/>
                </a:lnTo>
                <a:lnTo>
                  <a:pt x="1218" y="709506"/>
                </a:lnTo>
                <a:lnTo>
                  <a:pt x="0" y="726324"/>
                </a:lnTo>
                <a:lnTo>
                  <a:pt x="4769" y="741158"/>
                </a:lnTo>
                <a:lnTo>
                  <a:pt x="14162" y="752899"/>
                </a:lnTo>
                <a:lnTo>
                  <a:pt x="26980" y="760622"/>
                </a:lnTo>
                <a:lnTo>
                  <a:pt x="42025" y="763401"/>
                </a:lnTo>
                <a:lnTo>
                  <a:pt x="44743" y="763401"/>
                </a:lnTo>
                <a:lnTo>
                  <a:pt x="91432" y="756786"/>
                </a:lnTo>
                <a:lnTo>
                  <a:pt x="135361" y="749228"/>
                </a:lnTo>
                <a:lnTo>
                  <a:pt x="179233" y="740368"/>
                </a:lnTo>
                <a:lnTo>
                  <a:pt x="223043" y="730207"/>
                </a:lnTo>
                <a:lnTo>
                  <a:pt x="266788" y="718747"/>
                </a:lnTo>
                <a:lnTo>
                  <a:pt x="310467" y="705990"/>
                </a:lnTo>
                <a:lnTo>
                  <a:pt x="354076" y="691937"/>
                </a:lnTo>
                <a:lnTo>
                  <a:pt x="397611" y="676589"/>
                </a:lnTo>
                <a:lnTo>
                  <a:pt x="441071" y="659949"/>
                </a:lnTo>
                <a:lnTo>
                  <a:pt x="484452" y="642019"/>
                </a:lnTo>
                <a:lnTo>
                  <a:pt x="527751" y="622798"/>
                </a:lnTo>
                <a:lnTo>
                  <a:pt x="570965" y="602291"/>
                </a:lnTo>
                <a:lnTo>
                  <a:pt x="614092" y="580497"/>
                </a:lnTo>
                <a:lnTo>
                  <a:pt x="657128" y="557419"/>
                </a:lnTo>
                <a:lnTo>
                  <a:pt x="700070" y="533058"/>
                </a:lnTo>
                <a:lnTo>
                  <a:pt x="742916" y="507416"/>
                </a:lnTo>
                <a:lnTo>
                  <a:pt x="785663" y="480494"/>
                </a:lnTo>
                <a:lnTo>
                  <a:pt x="828307" y="452295"/>
                </a:lnTo>
                <a:lnTo>
                  <a:pt x="870846" y="422820"/>
                </a:lnTo>
                <a:lnTo>
                  <a:pt x="913277" y="392069"/>
                </a:lnTo>
                <a:lnTo>
                  <a:pt x="955596" y="360046"/>
                </a:lnTo>
                <a:lnTo>
                  <a:pt x="997802" y="326752"/>
                </a:lnTo>
                <a:lnTo>
                  <a:pt x="1039890" y="292188"/>
                </a:lnTo>
                <a:lnTo>
                  <a:pt x="1081859" y="256356"/>
                </a:lnTo>
                <a:lnTo>
                  <a:pt x="1123661" y="219296"/>
                </a:lnTo>
                <a:lnTo>
                  <a:pt x="1165424" y="180894"/>
                </a:lnTo>
                <a:lnTo>
                  <a:pt x="1253433" y="180894"/>
                </a:lnTo>
                <a:lnTo>
                  <a:pt x="1287632" y="53233"/>
                </a:lnTo>
                <a:lnTo>
                  <a:pt x="1287925" y="51670"/>
                </a:lnTo>
                <a:lnTo>
                  <a:pt x="1288218" y="50595"/>
                </a:lnTo>
                <a:lnTo>
                  <a:pt x="1288414" y="49619"/>
                </a:lnTo>
                <a:lnTo>
                  <a:pt x="1288511" y="48642"/>
                </a:lnTo>
                <a:lnTo>
                  <a:pt x="1288609" y="47665"/>
                </a:lnTo>
                <a:lnTo>
                  <a:pt x="1288805" y="46688"/>
                </a:lnTo>
                <a:lnTo>
                  <a:pt x="1288805" y="36725"/>
                </a:lnTo>
                <a:lnTo>
                  <a:pt x="1288218" y="33307"/>
                </a:lnTo>
                <a:lnTo>
                  <a:pt x="1288121" y="33014"/>
                </a:lnTo>
                <a:lnTo>
                  <a:pt x="1287632" y="30670"/>
                </a:lnTo>
                <a:lnTo>
                  <a:pt x="1287339" y="29791"/>
                </a:lnTo>
                <a:lnTo>
                  <a:pt x="1287242" y="29400"/>
                </a:lnTo>
                <a:lnTo>
                  <a:pt x="1287144" y="28911"/>
                </a:lnTo>
                <a:lnTo>
                  <a:pt x="1286265" y="26470"/>
                </a:lnTo>
                <a:lnTo>
                  <a:pt x="1285874" y="25493"/>
                </a:lnTo>
                <a:lnTo>
                  <a:pt x="1285679" y="25200"/>
                </a:lnTo>
                <a:lnTo>
                  <a:pt x="1285581" y="24809"/>
                </a:lnTo>
                <a:lnTo>
                  <a:pt x="1285385" y="24516"/>
                </a:lnTo>
                <a:lnTo>
                  <a:pt x="1285092" y="23735"/>
                </a:lnTo>
                <a:lnTo>
                  <a:pt x="1283725" y="21000"/>
                </a:lnTo>
                <a:lnTo>
                  <a:pt x="1281966" y="18069"/>
                </a:lnTo>
                <a:lnTo>
                  <a:pt x="1281771" y="17874"/>
                </a:lnTo>
                <a:lnTo>
                  <a:pt x="1281576" y="17581"/>
                </a:lnTo>
                <a:lnTo>
                  <a:pt x="1281380" y="17386"/>
                </a:lnTo>
                <a:lnTo>
                  <a:pt x="1280208" y="15823"/>
                </a:lnTo>
                <a:lnTo>
                  <a:pt x="1279524" y="15042"/>
                </a:lnTo>
                <a:lnTo>
                  <a:pt x="1279426" y="14748"/>
                </a:lnTo>
                <a:lnTo>
                  <a:pt x="1279231" y="14455"/>
                </a:lnTo>
                <a:lnTo>
                  <a:pt x="1278938" y="14260"/>
                </a:lnTo>
                <a:lnTo>
                  <a:pt x="1278254" y="13381"/>
                </a:lnTo>
                <a:lnTo>
                  <a:pt x="1277473" y="12502"/>
                </a:lnTo>
                <a:lnTo>
                  <a:pt x="1276593" y="11623"/>
                </a:lnTo>
                <a:lnTo>
                  <a:pt x="1276447" y="11623"/>
                </a:lnTo>
                <a:lnTo>
                  <a:pt x="1276300" y="11330"/>
                </a:lnTo>
                <a:lnTo>
                  <a:pt x="1276203" y="11135"/>
                </a:lnTo>
                <a:lnTo>
                  <a:pt x="1275996" y="11135"/>
                </a:lnTo>
                <a:lnTo>
                  <a:pt x="1275128" y="10158"/>
                </a:lnTo>
                <a:lnTo>
                  <a:pt x="1274347" y="9474"/>
                </a:lnTo>
                <a:lnTo>
                  <a:pt x="1273467" y="8790"/>
                </a:lnTo>
                <a:lnTo>
                  <a:pt x="1273077" y="8400"/>
                </a:lnTo>
                <a:lnTo>
                  <a:pt x="1269560" y="5958"/>
                </a:lnTo>
                <a:lnTo>
                  <a:pt x="1269169" y="5762"/>
                </a:lnTo>
                <a:lnTo>
                  <a:pt x="1268876" y="5567"/>
                </a:lnTo>
                <a:lnTo>
                  <a:pt x="1268192" y="5176"/>
                </a:lnTo>
                <a:lnTo>
                  <a:pt x="1267411" y="4688"/>
                </a:lnTo>
                <a:lnTo>
                  <a:pt x="1266629" y="4297"/>
                </a:lnTo>
                <a:lnTo>
                  <a:pt x="1266336" y="4102"/>
                </a:lnTo>
                <a:lnTo>
                  <a:pt x="1264578" y="3223"/>
                </a:lnTo>
                <a:lnTo>
                  <a:pt x="1263503" y="2832"/>
                </a:lnTo>
                <a:lnTo>
                  <a:pt x="1262624" y="2441"/>
                </a:lnTo>
                <a:lnTo>
                  <a:pt x="1262136" y="2246"/>
                </a:lnTo>
                <a:lnTo>
                  <a:pt x="1261745" y="2051"/>
                </a:lnTo>
                <a:lnTo>
                  <a:pt x="1261484" y="2051"/>
                </a:lnTo>
                <a:lnTo>
                  <a:pt x="1260573" y="1660"/>
                </a:lnTo>
                <a:lnTo>
                  <a:pt x="1259791" y="1367"/>
                </a:lnTo>
                <a:lnTo>
                  <a:pt x="1259010" y="1172"/>
                </a:lnTo>
                <a:lnTo>
                  <a:pt x="1258716" y="976"/>
                </a:lnTo>
                <a:lnTo>
                  <a:pt x="1255069" y="0"/>
                </a:lnTo>
                <a:close/>
              </a:path>
              <a:path w="1311910" h="1358264">
                <a:moveTo>
                  <a:pt x="1253433" y="180894"/>
                </a:moveTo>
                <a:lnTo>
                  <a:pt x="1165424" y="180894"/>
                </a:lnTo>
                <a:lnTo>
                  <a:pt x="1164545" y="184411"/>
                </a:lnTo>
                <a:lnTo>
                  <a:pt x="1163447" y="201238"/>
                </a:lnTo>
                <a:lnTo>
                  <a:pt x="1168733" y="216619"/>
                </a:lnTo>
                <a:lnTo>
                  <a:pt x="1179422" y="228887"/>
                </a:lnTo>
                <a:lnTo>
                  <a:pt x="1194535" y="236374"/>
                </a:lnTo>
                <a:lnTo>
                  <a:pt x="1198247" y="237351"/>
                </a:lnTo>
                <a:lnTo>
                  <a:pt x="1201959" y="237839"/>
                </a:lnTo>
                <a:lnTo>
                  <a:pt x="1205574" y="237839"/>
                </a:lnTo>
                <a:lnTo>
                  <a:pt x="1240646" y="219296"/>
                </a:lnTo>
                <a:lnTo>
                  <a:pt x="1253433" y="180894"/>
                </a:lnTo>
                <a:close/>
              </a:path>
            </a:pathLst>
          </a:custGeom>
          <a:solidFill>
            <a:srgbClr val="6FC041"/>
          </a:solidFill>
        </p:spPr>
        <p:txBody>
          <a:bodyPr wrap="square" lIns="0" tIns="0" rIns="0" bIns="0" rtlCol="0"/>
          <a:lstStyle/>
          <a:p>
            <a:endParaRPr/>
          </a:p>
        </p:txBody>
      </p:sp>
      <p:sp>
        <p:nvSpPr>
          <p:cNvPr id="5" name="object 5"/>
          <p:cNvSpPr/>
          <p:nvPr/>
        </p:nvSpPr>
        <p:spPr>
          <a:xfrm>
            <a:off x="10033127" y="4998191"/>
            <a:ext cx="1311910" cy="1358265"/>
          </a:xfrm>
          <a:custGeom>
            <a:avLst/>
            <a:gdLst/>
            <a:ahLst/>
            <a:cxnLst/>
            <a:rect l="l" t="t" r="r" b="b"/>
            <a:pathLst>
              <a:path w="1311909" h="1358264">
                <a:moveTo>
                  <a:pt x="362619" y="858274"/>
                </a:moveTo>
                <a:lnTo>
                  <a:pt x="44546" y="858274"/>
                </a:lnTo>
                <a:lnTo>
                  <a:pt x="28056" y="861609"/>
                </a:lnTo>
                <a:lnTo>
                  <a:pt x="14566" y="870710"/>
                </a:lnTo>
                <a:lnTo>
                  <a:pt x="5470" y="884217"/>
                </a:lnTo>
                <a:lnTo>
                  <a:pt x="2139" y="900772"/>
                </a:lnTo>
                <a:lnTo>
                  <a:pt x="2139" y="1315346"/>
                </a:lnTo>
                <a:lnTo>
                  <a:pt x="5476" y="1331868"/>
                </a:lnTo>
                <a:lnTo>
                  <a:pt x="14575" y="1345361"/>
                </a:lnTo>
                <a:lnTo>
                  <a:pt x="28070" y="1354459"/>
                </a:lnTo>
                <a:lnTo>
                  <a:pt x="44595" y="1357796"/>
                </a:lnTo>
                <a:lnTo>
                  <a:pt x="362620" y="1357796"/>
                </a:lnTo>
                <a:lnTo>
                  <a:pt x="379143" y="1354459"/>
                </a:lnTo>
                <a:lnTo>
                  <a:pt x="392634" y="1345361"/>
                </a:lnTo>
                <a:lnTo>
                  <a:pt x="401730" y="1331868"/>
                </a:lnTo>
                <a:lnTo>
                  <a:pt x="405065" y="1315346"/>
                </a:lnTo>
                <a:lnTo>
                  <a:pt x="405065" y="1272906"/>
                </a:lnTo>
                <a:lnTo>
                  <a:pt x="87040" y="1272906"/>
                </a:lnTo>
                <a:lnTo>
                  <a:pt x="87040" y="943163"/>
                </a:lnTo>
                <a:lnTo>
                  <a:pt x="405065" y="943163"/>
                </a:lnTo>
                <a:lnTo>
                  <a:pt x="405065" y="900772"/>
                </a:lnTo>
                <a:lnTo>
                  <a:pt x="401730" y="884217"/>
                </a:lnTo>
                <a:lnTo>
                  <a:pt x="392634" y="870710"/>
                </a:lnTo>
                <a:lnTo>
                  <a:pt x="379143" y="861609"/>
                </a:lnTo>
                <a:lnTo>
                  <a:pt x="362619" y="858274"/>
                </a:lnTo>
                <a:close/>
              </a:path>
              <a:path w="1311909" h="1358264">
                <a:moveTo>
                  <a:pt x="405065" y="943163"/>
                </a:moveTo>
                <a:lnTo>
                  <a:pt x="320105" y="943163"/>
                </a:lnTo>
                <a:lnTo>
                  <a:pt x="320106" y="1272906"/>
                </a:lnTo>
                <a:lnTo>
                  <a:pt x="405065" y="1272906"/>
                </a:lnTo>
                <a:lnTo>
                  <a:pt x="405065" y="943163"/>
                </a:lnTo>
                <a:close/>
              </a:path>
              <a:path w="1311909" h="1358264">
                <a:moveTo>
                  <a:pt x="815904" y="701104"/>
                </a:moveTo>
                <a:lnTo>
                  <a:pt x="497938" y="701104"/>
                </a:lnTo>
                <a:lnTo>
                  <a:pt x="481414" y="704439"/>
                </a:lnTo>
                <a:lnTo>
                  <a:pt x="467923" y="713533"/>
                </a:lnTo>
                <a:lnTo>
                  <a:pt x="458827" y="727023"/>
                </a:lnTo>
                <a:lnTo>
                  <a:pt x="455492" y="743544"/>
                </a:lnTo>
                <a:lnTo>
                  <a:pt x="455492" y="1315346"/>
                </a:lnTo>
                <a:lnTo>
                  <a:pt x="458827" y="1331868"/>
                </a:lnTo>
                <a:lnTo>
                  <a:pt x="467923" y="1345361"/>
                </a:lnTo>
                <a:lnTo>
                  <a:pt x="481415" y="1354459"/>
                </a:lnTo>
                <a:lnTo>
                  <a:pt x="497938" y="1357796"/>
                </a:lnTo>
                <a:lnTo>
                  <a:pt x="815963" y="1357796"/>
                </a:lnTo>
                <a:lnTo>
                  <a:pt x="832487" y="1354459"/>
                </a:lnTo>
                <a:lnTo>
                  <a:pt x="845972" y="1345361"/>
                </a:lnTo>
                <a:lnTo>
                  <a:pt x="855058" y="1331868"/>
                </a:lnTo>
                <a:lnTo>
                  <a:pt x="858389" y="1315346"/>
                </a:lnTo>
                <a:lnTo>
                  <a:pt x="858389" y="1272906"/>
                </a:lnTo>
                <a:lnTo>
                  <a:pt x="540403" y="1272906"/>
                </a:lnTo>
                <a:lnTo>
                  <a:pt x="540403" y="786062"/>
                </a:lnTo>
                <a:lnTo>
                  <a:pt x="858389" y="786062"/>
                </a:lnTo>
                <a:lnTo>
                  <a:pt x="858389" y="743544"/>
                </a:lnTo>
                <a:lnTo>
                  <a:pt x="855048" y="727023"/>
                </a:lnTo>
                <a:lnTo>
                  <a:pt x="845938" y="713533"/>
                </a:lnTo>
                <a:lnTo>
                  <a:pt x="832433" y="704439"/>
                </a:lnTo>
                <a:lnTo>
                  <a:pt x="815904" y="701104"/>
                </a:lnTo>
                <a:close/>
              </a:path>
              <a:path w="1311909" h="1358264">
                <a:moveTo>
                  <a:pt x="1269267" y="502462"/>
                </a:moveTo>
                <a:lnTo>
                  <a:pt x="951291" y="502462"/>
                </a:lnTo>
                <a:lnTo>
                  <a:pt x="934760" y="505798"/>
                </a:lnTo>
                <a:lnTo>
                  <a:pt x="921251" y="514896"/>
                </a:lnTo>
                <a:lnTo>
                  <a:pt x="912139" y="528389"/>
                </a:lnTo>
                <a:lnTo>
                  <a:pt x="908796" y="544911"/>
                </a:lnTo>
                <a:lnTo>
                  <a:pt x="908796" y="1315346"/>
                </a:lnTo>
                <a:lnTo>
                  <a:pt x="912139" y="1331868"/>
                </a:lnTo>
                <a:lnTo>
                  <a:pt x="921252" y="1345361"/>
                </a:lnTo>
                <a:lnTo>
                  <a:pt x="934760" y="1354459"/>
                </a:lnTo>
                <a:lnTo>
                  <a:pt x="951291" y="1357796"/>
                </a:lnTo>
                <a:lnTo>
                  <a:pt x="1269267" y="1357796"/>
                </a:lnTo>
                <a:lnTo>
                  <a:pt x="1285798" y="1354459"/>
                </a:lnTo>
                <a:lnTo>
                  <a:pt x="1299306" y="1345361"/>
                </a:lnTo>
                <a:lnTo>
                  <a:pt x="1308419" y="1331868"/>
                </a:lnTo>
                <a:lnTo>
                  <a:pt x="1311762" y="1315346"/>
                </a:lnTo>
                <a:lnTo>
                  <a:pt x="1311762" y="1272906"/>
                </a:lnTo>
                <a:lnTo>
                  <a:pt x="993688" y="1272906"/>
                </a:lnTo>
                <a:lnTo>
                  <a:pt x="993687" y="587351"/>
                </a:lnTo>
                <a:lnTo>
                  <a:pt x="1311761" y="587351"/>
                </a:lnTo>
                <a:lnTo>
                  <a:pt x="1311761" y="544911"/>
                </a:lnTo>
                <a:lnTo>
                  <a:pt x="1308419" y="528389"/>
                </a:lnTo>
                <a:lnTo>
                  <a:pt x="1299306" y="514896"/>
                </a:lnTo>
                <a:lnTo>
                  <a:pt x="1285797" y="505798"/>
                </a:lnTo>
                <a:lnTo>
                  <a:pt x="1269267" y="502462"/>
                </a:lnTo>
                <a:close/>
              </a:path>
              <a:path w="1311909" h="1358264">
                <a:moveTo>
                  <a:pt x="858389" y="786062"/>
                </a:moveTo>
                <a:lnTo>
                  <a:pt x="773468" y="786062"/>
                </a:lnTo>
                <a:lnTo>
                  <a:pt x="773468" y="1272906"/>
                </a:lnTo>
                <a:lnTo>
                  <a:pt x="858389" y="1272906"/>
                </a:lnTo>
                <a:lnTo>
                  <a:pt x="858389" y="786062"/>
                </a:lnTo>
                <a:close/>
              </a:path>
              <a:path w="1311909" h="1358264">
                <a:moveTo>
                  <a:pt x="1311761" y="587351"/>
                </a:moveTo>
                <a:lnTo>
                  <a:pt x="1226772" y="587351"/>
                </a:lnTo>
                <a:lnTo>
                  <a:pt x="1226773" y="1272906"/>
                </a:lnTo>
                <a:lnTo>
                  <a:pt x="1311762" y="1272906"/>
                </a:lnTo>
                <a:lnTo>
                  <a:pt x="1311761" y="587351"/>
                </a:lnTo>
                <a:close/>
              </a:path>
              <a:path w="1311909" h="1358264">
                <a:moveTo>
                  <a:pt x="1255069" y="0"/>
                </a:moveTo>
                <a:lnTo>
                  <a:pt x="1239472" y="0"/>
                </a:lnTo>
                <a:lnTo>
                  <a:pt x="1236541" y="488"/>
                </a:lnTo>
                <a:lnTo>
                  <a:pt x="1237225" y="488"/>
                </a:lnTo>
                <a:lnTo>
                  <a:pt x="1234782" y="976"/>
                </a:lnTo>
                <a:lnTo>
                  <a:pt x="1235029" y="976"/>
                </a:lnTo>
                <a:lnTo>
                  <a:pt x="1082095" y="41902"/>
                </a:lnTo>
                <a:lnTo>
                  <a:pt x="1066981" y="49446"/>
                </a:lnTo>
                <a:lnTo>
                  <a:pt x="1056281" y="61743"/>
                </a:lnTo>
                <a:lnTo>
                  <a:pt x="1050966" y="77134"/>
                </a:lnTo>
                <a:lnTo>
                  <a:pt x="1052007" y="93963"/>
                </a:lnTo>
                <a:lnTo>
                  <a:pt x="1059140" y="108534"/>
                </a:lnTo>
                <a:lnTo>
                  <a:pt x="1070751" y="119029"/>
                </a:lnTo>
                <a:lnTo>
                  <a:pt x="1085348" y="124635"/>
                </a:lnTo>
                <a:lnTo>
                  <a:pt x="1101329" y="124635"/>
                </a:lnTo>
                <a:lnTo>
                  <a:pt x="1058141" y="164072"/>
                </a:lnTo>
                <a:lnTo>
                  <a:pt x="1014727" y="202193"/>
                </a:lnTo>
                <a:lnTo>
                  <a:pt x="971197" y="238899"/>
                </a:lnTo>
                <a:lnTo>
                  <a:pt x="927555" y="274185"/>
                </a:lnTo>
                <a:lnTo>
                  <a:pt x="883806" y="308052"/>
                </a:lnTo>
                <a:lnTo>
                  <a:pt x="839952" y="340496"/>
                </a:lnTo>
                <a:lnTo>
                  <a:pt x="795997" y="371515"/>
                </a:lnTo>
                <a:lnTo>
                  <a:pt x="751945" y="401107"/>
                </a:lnTo>
                <a:lnTo>
                  <a:pt x="707799" y="429270"/>
                </a:lnTo>
                <a:lnTo>
                  <a:pt x="663562" y="456003"/>
                </a:lnTo>
                <a:lnTo>
                  <a:pt x="619239" y="481302"/>
                </a:lnTo>
                <a:lnTo>
                  <a:pt x="574832" y="505166"/>
                </a:lnTo>
                <a:lnTo>
                  <a:pt x="530345" y="527593"/>
                </a:lnTo>
                <a:lnTo>
                  <a:pt x="485782" y="548580"/>
                </a:lnTo>
                <a:lnTo>
                  <a:pt x="441146" y="568126"/>
                </a:lnTo>
                <a:lnTo>
                  <a:pt x="396441" y="586228"/>
                </a:lnTo>
                <a:lnTo>
                  <a:pt x="351671" y="602884"/>
                </a:lnTo>
                <a:lnTo>
                  <a:pt x="306838" y="618093"/>
                </a:lnTo>
                <a:lnTo>
                  <a:pt x="261946" y="631852"/>
                </a:lnTo>
                <a:lnTo>
                  <a:pt x="216999" y="644159"/>
                </a:lnTo>
                <a:lnTo>
                  <a:pt x="172000" y="655012"/>
                </a:lnTo>
                <a:lnTo>
                  <a:pt x="126954" y="664408"/>
                </a:lnTo>
                <a:lnTo>
                  <a:pt x="81863" y="672346"/>
                </a:lnTo>
                <a:lnTo>
                  <a:pt x="36730" y="678824"/>
                </a:lnTo>
                <a:lnTo>
                  <a:pt x="20780" y="684231"/>
                </a:lnTo>
                <a:lnTo>
                  <a:pt x="8544" y="694966"/>
                </a:lnTo>
                <a:lnTo>
                  <a:pt x="1218" y="709506"/>
                </a:lnTo>
                <a:lnTo>
                  <a:pt x="0" y="726324"/>
                </a:lnTo>
                <a:lnTo>
                  <a:pt x="4769" y="741158"/>
                </a:lnTo>
                <a:lnTo>
                  <a:pt x="14162" y="752899"/>
                </a:lnTo>
                <a:lnTo>
                  <a:pt x="26980" y="760622"/>
                </a:lnTo>
                <a:lnTo>
                  <a:pt x="42025" y="763401"/>
                </a:lnTo>
                <a:lnTo>
                  <a:pt x="44743" y="763401"/>
                </a:lnTo>
                <a:lnTo>
                  <a:pt x="91432" y="756786"/>
                </a:lnTo>
                <a:lnTo>
                  <a:pt x="135361" y="749228"/>
                </a:lnTo>
                <a:lnTo>
                  <a:pt x="179233" y="740368"/>
                </a:lnTo>
                <a:lnTo>
                  <a:pt x="223043" y="730207"/>
                </a:lnTo>
                <a:lnTo>
                  <a:pt x="266788" y="718747"/>
                </a:lnTo>
                <a:lnTo>
                  <a:pt x="310467" y="705990"/>
                </a:lnTo>
                <a:lnTo>
                  <a:pt x="354076" y="691937"/>
                </a:lnTo>
                <a:lnTo>
                  <a:pt x="397611" y="676589"/>
                </a:lnTo>
                <a:lnTo>
                  <a:pt x="441071" y="659949"/>
                </a:lnTo>
                <a:lnTo>
                  <a:pt x="484452" y="642019"/>
                </a:lnTo>
                <a:lnTo>
                  <a:pt x="527751" y="622798"/>
                </a:lnTo>
                <a:lnTo>
                  <a:pt x="570965" y="602291"/>
                </a:lnTo>
                <a:lnTo>
                  <a:pt x="614092" y="580497"/>
                </a:lnTo>
                <a:lnTo>
                  <a:pt x="657128" y="557419"/>
                </a:lnTo>
                <a:lnTo>
                  <a:pt x="700070" y="533058"/>
                </a:lnTo>
                <a:lnTo>
                  <a:pt x="742916" y="507416"/>
                </a:lnTo>
                <a:lnTo>
                  <a:pt x="785663" y="480494"/>
                </a:lnTo>
                <a:lnTo>
                  <a:pt x="828307" y="452295"/>
                </a:lnTo>
                <a:lnTo>
                  <a:pt x="870846" y="422820"/>
                </a:lnTo>
                <a:lnTo>
                  <a:pt x="913276" y="392069"/>
                </a:lnTo>
                <a:lnTo>
                  <a:pt x="955596" y="360046"/>
                </a:lnTo>
                <a:lnTo>
                  <a:pt x="997801" y="326752"/>
                </a:lnTo>
                <a:lnTo>
                  <a:pt x="1039890" y="292188"/>
                </a:lnTo>
                <a:lnTo>
                  <a:pt x="1081858" y="256356"/>
                </a:lnTo>
                <a:lnTo>
                  <a:pt x="1123660" y="219296"/>
                </a:lnTo>
                <a:lnTo>
                  <a:pt x="1165424" y="180894"/>
                </a:lnTo>
                <a:lnTo>
                  <a:pt x="1253432" y="180894"/>
                </a:lnTo>
                <a:lnTo>
                  <a:pt x="1287632" y="53233"/>
                </a:lnTo>
                <a:lnTo>
                  <a:pt x="1287925" y="51670"/>
                </a:lnTo>
                <a:lnTo>
                  <a:pt x="1288218" y="50595"/>
                </a:lnTo>
                <a:lnTo>
                  <a:pt x="1288414" y="49619"/>
                </a:lnTo>
                <a:lnTo>
                  <a:pt x="1288511" y="48642"/>
                </a:lnTo>
                <a:lnTo>
                  <a:pt x="1288609" y="47665"/>
                </a:lnTo>
                <a:lnTo>
                  <a:pt x="1288804" y="46688"/>
                </a:lnTo>
                <a:lnTo>
                  <a:pt x="1288804" y="36725"/>
                </a:lnTo>
                <a:lnTo>
                  <a:pt x="1288218" y="33307"/>
                </a:lnTo>
                <a:lnTo>
                  <a:pt x="1288120" y="33014"/>
                </a:lnTo>
                <a:lnTo>
                  <a:pt x="1287632" y="30670"/>
                </a:lnTo>
                <a:lnTo>
                  <a:pt x="1287339" y="29791"/>
                </a:lnTo>
                <a:lnTo>
                  <a:pt x="1287241" y="29400"/>
                </a:lnTo>
                <a:lnTo>
                  <a:pt x="1287144" y="28911"/>
                </a:lnTo>
                <a:lnTo>
                  <a:pt x="1286264" y="26470"/>
                </a:lnTo>
                <a:lnTo>
                  <a:pt x="1285874" y="25493"/>
                </a:lnTo>
                <a:lnTo>
                  <a:pt x="1285678" y="25200"/>
                </a:lnTo>
                <a:lnTo>
                  <a:pt x="1285581" y="24809"/>
                </a:lnTo>
                <a:lnTo>
                  <a:pt x="1285385" y="24516"/>
                </a:lnTo>
                <a:lnTo>
                  <a:pt x="1285092" y="23735"/>
                </a:lnTo>
                <a:lnTo>
                  <a:pt x="1283724" y="21000"/>
                </a:lnTo>
                <a:lnTo>
                  <a:pt x="1281966" y="18069"/>
                </a:lnTo>
                <a:lnTo>
                  <a:pt x="1281771" y="17874"/>
                </a:lnTo>
                <a:lnTo>
                  <a:pt x="1281575" y="17581"/>
                </a:lnTo>
                <a:lnTo>
                  <a:pt x="1281380" y="17386"/>
                </a:lnTo>
                <a:lnTo>
                  <a:pt x="1280208" y="15823"/>
                </a:lnTo>
                <a:lnTo>
                  <a:pt x="1279524" y="15042"/>
                </a:lnTo>
                <a:lnTo>
                  <a:pt x="1279426" y="14748"/>
                </a:lnTo>
                <a:lnTo>
                  <a:pt x="1279231" y="14455"/>
                </a:lnTo>
                <a:lnTo>
                  <a:pt x="1278938" y="14260"/>
                </a:lnTo>
                <a:lnTo>
                  <a:pt x="1278254" y="13381"/>
                </a:lnTo>
                <a:lnTo>
                  <a:pt x="1277472" y="12502"/>
                </a:lnTo>
                <a:lnTo>
                  <a:pt x="1276593" y="11623"/>
                </a:lnTo>
                <a:lnTo>
                  <a:pt x="1276447" y="11623"/>
                </a:lnTo>
                <a:lnTo>
                  <a:pt x="1276300" y="11330"/>
                </a:lnTo>
                <a:lnTo>
                  <a:pt x="1276202" y="11135"/>
                </a:lnTo>
                <a:lnTo>
                  <a:pt x="1275996" y="11135"/>
                </a:lnTo>
                <a:lnTo>
                  <a:pt x="1275128" y="10158"/>
                </a:lnTo>
                <a:lnTo>
                  <a:pt x="1274346" y="9474"/>
                </a:lnTo>
                <a:lnTo>
                  <a:pt x="1273467" y="8790"/>
                </a:lnTo>
                <a:lnTo>
                  <a:pt x="1273076" y="8400"/>
                </a:lnTo>
                <a:lnTo>
                  <a:pt x="1269560" y="5958"/>
                </a:lnTo>
                <a:lnTo>
                  <a:pt x="1269169" y="5762"/>
                </a:lnTo>
                <a:lnTo>
                  <a:pt x="1268876" y="5567"/>
                </a:lnTo>
                <a:lnTo>
                  <a:pt x="1268192" y="5176"/>
                </a:lnTo>
                <a:lnTo>
                  <a:pt x="1267410" y="4688"/>
                </a:lnTo>
                <a:lnTo>
                  <a:pt x="1266629" y="4297"/>
                </a:lnTo>
                <a:lnTo>
                  <a:pt x="1266336" y="4102"/>
                </a:lnTo>
                <a:lnTo>
                  <a:pt x="1264577" y="3223"/>
                </a:lnTo>
                <a:lnTo>
                  <a:pt x="1263503" y="2832"/>
                </a:lnTo>
                <a:lnTo>
                  <a:pt x="1262624" y="2441"/>
                </a:lnTo>
                <a:lnTo>
                  <a:pt x="1262135" y="2246"/>
                </a:lnTo>
                <a:lnTo>
                  <a:pt x="1261745" y="2051"/>
                </a:lnTo>
                <a:lnTo>
                  <a:pt x="1261484" y="2051"/>
                </a:lnTo>
                <a:lnTo>
                  <a:pt x="1260572" y="1660"/>
                </a:lnTo>
                <a:lnTo>
                  <a:pt x="1259791" y="1367"/>
                </a:lnTo>
                <a:lnTo>
                  <a:pt x="1259009" y="1172"/>
                </a:lnTo>
                <a:lnTo>
                  <a:pt x="1258716" y="976"/>
                </a:lnTo>
                <a:lnTo>
                  <a:pt x="1255069" y="0"/>
                </a:lnTo>
                <a:close/>
              </a:path>
              <a:path w="1311909" h="1358264">
                <a:moveTo>
                  <a:pt x="1253432" y="180894"/>
                </a:moveTo>
                <a:lnTo>
                  <a:pt x="1165424" y="180894"/>
                </a:lnTo>
                <a:lnTo>
                  <a:pt x="1164544" y="184411"/>
                </a:lnTo>
                <a:lnTo>
                  <a:pt x="1163447" y="201238"/>
                </a:lnTo>
                <a:lnTo>
                  <a:pt x="1168733" y="216619"/>
                </a:lnTo>
                <a:lnTo>
                  <a:pt x="1179422" y="228887"/>
                </a:lnTo>
                <a:lnTo>
                  <a:pt x="1194535" y="236374"/>
                </a:lnTo>
                <a:lnTo>
                  <a:pt x="1198247" y="237351"/>
                </a:lnTo>
                <a:lnTo>
                  <a:pt x="1201959" y="237839"/>
                </a:lnTo>
                <a:lnTo>
                  <a:pt x="1205574" y="237839"/>
                </a:lnTo>
                <a:lnTo>
                  <a:pt x="1240645" y="219296"/>
                </a:lnTo>
                <a:lnTo>
                  <a:pt x="1253432" y="180894"/>
                </a:lnTo>
                <a:close/>
              </a:path>
            </a:pathLst>
          </a:custGeom>
          <a:solidFill>
            <a:srgbClr val="6FC041"/>
          </a:solidFill>
        </p:spPr>
        <p:txBody>
          <a:bodyPr wrap="square" lIns="0" tIns="0" rIns="0" bIns="0" rtlCol="0"/>
          <a:lstStyle/>
          <a:p>
            <a:endParaRPr/>
          </a:p>
        </p:txBody>
      </p:sp>
      <p:pic>
        <p:nvPicPr>
          <p:cNvPr id="7" name="Picture 6" descr="Deadly Shark Attack">
            <a:extLst>
              <a:ext uri="{FF2B5EF4-FFF2-40B4-BE49-F238E27FC236}">
                <a16:creationId xmlns:a16="http://schemas.microsoft.com/office/drawing/2014/main" id="{1C31632D-8C30-43F1-98D2-C1A4A528B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067" y="2543429"/>
            <a:ext cx="2335065" cy="23350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Ice Cream?">
            <a:extLst>
              <a:ext uri="{FF2B5EF4-FFF2-40B4-BE49-F238E27FC236}">
                <a16:creationId xmlns:a16="http://schemas.microsoft.com/office/drawing/2014/main" id="{E1A7C83B-FB17-D0F0-E3D0-2434DB12E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248" y="2324640"/>
            <a:ext cx="2053133" cy="2553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32450"/>
            <a:ext cx="10515600" cy="990912"/>
          </a:xfrm>
          <a:prstGeom prst="rect">
            <a:avLst/>
          </a:prstGeom>
        </p:spPr>
        <p:txBody>
          <a:bodyPr vert="horz" wrap="square" lIns="0" tIns="310769" rIns="0" bIns="0" rtlCol="0">
            <a:spAutoFit/>
          </a:bodyPr>
          <a:lstStyle/>
          <a:p>
            <a:pPr marL="193040">
              <a:lnSpc>
                <a:spcPct val="100000"/>
              </a:lnSpc>
              <a:spcBef>
                <a:spcPts val="105"/>
              </a:spcBef>
            </a:pPr>
            <a:r>
              <a:rPr spc="-40" dirty="0"/>
              <a:t>What</a:t>
            </a:r>
            <a:r>
              <a:rPr lang="en-US" spc="-40" dirty="0"/>
              <a:t> i</a:t>
            </a:r>
            <a:r>
              <a:rPr spc="-40" dirty="0"/>
              <a:t>s</a:t>
            </a:r>
            <a:r>
              <a:rPr spc="-195" dirty="0"/>
              <a:t> </a:t>
            </a:r>
            <a:r>
              <a:rPr dirty="0"/>
              <a:t>new</a:t>
            </a:r>
            <a:r>
              <a:rPr spc="-204" dirty="0"/>
              <a:t> </a:t>
            </a:r>
            <a:r>
              <a:rPr dirty="0"/>
              <a:t>with</a:t>
            </a:r>
            <a:r>
              <a:rPr spc="-210" dirty="0"/>
              <a:t> </a:t>
            </a:r>
            <a:r>
              <a:rPr spc="-30" dirty="0"/>
              <a:t>causality</a:t>
            </a:r>
            <a:r>
              <a:rPr spc="-200" dirty="0"/>
              <a:t> </a:t>
            </a:r>
            <a:r>
              <a:rPr spc="-25" dirty="0"/>
              <a:t>now</a:t>
            </a:r>
          </a:p>
        </p:txBody>
      </p:sp>
      <p:sp>
        <p:nvSpPr>
          <p:cNvPr id="3" name="object 3"/>
          <p:cNvSpPr txBox="1"/>
          <p:nvPr/>
        </p:nvSpPr>
        <p:spPr>
          <a:xfrm>
            <a:off x="916939" y="1707918"/>
            <a:ext cx="9983470" cy="3135630"/>
          </a:xfrm>
          <a:prstGeom prst="rect">
            <a:avLst/>
          </a:prstGeom>
        </p:spPr>
        <p:txBody>
          <a:bodyPr vert="horz" wrap="square" lIns="0" tIns="97790" rIns="0" bIns="0" rtlCol="0">
            <a:spAutoFit/>
          </a:bodyPr>
          <a:lstStyle/>
          <a:p>
            <a:pPr marL="12700">
              <a:lnSpc>
                <a:spcPct val="100000"/>
              </a:lnSpc>
              <a:spcBef>
                <a:spcPts val="770"/>
              </a:spcBef>
            </a:pPr>
            <a:r>
              <a:rPr sz="2800" dirty="0">
                <a:latin typeface="Calibri"/>
                <a:cs typeface="Calibri"/>
              </a:rPr>
              <a:t>LLMs</a:t>
            </a:r>
            <a:r>
              <a:rPr sz="2800" spc="-50" dirty="0">
                <a:latin typeface="Calibri"/>
                <a:cs typeface="Calibri"/>
              </a:rPr>
              <a:t> </a:t>
            </a:r>
            <a:r>
              <a:rPr sz="2800" spc="-10" dirty="0">
                <a:latin typeface="Calibri"/>
                <a:cs typeface="Calibri"/>
              </a:rPr>
              <a:t>provide…</a:t>
            </a:r>
            <a:endParaRPr sz="2800">
              <a:latin typeface="Calibri"/>
              <a:cs typeface="Calibri"/>
            </a:endParaRPr>
          </a:p>
          <a:p>
            <a:pPr marL="240029" indent="-227329">
              <a:lnSpc>
                <a:spcPct val="100000"/>
              </a:lnSpc>
              <a:spcBef>
                <a:spcPts val="670"/>
              </a:spcBef>
              <a:buFont typeface="Arial MT"/>
              <a:buChar char="•"/>
              <a:tabLst>
                <a:tab pos="240029" algn="l"/>
              </a:tabLst>
            </a:pPr>
            <a:r>
              <a:rPr sz="2800" dirty="0">
                <a:solidFill>
                  <a:srgbClr val="4471C4"/>
                </a:solidFill>
                <a:latin typeface="Calibri"/>
                <a:cs typeface="Calibri"/>
              </a:rPr>
              <a:t>Domain</a:t>
            </a:r>
            <a:r>
              <a:rPr sz="2800" spc="-55" dirty="0">
                <a:solidFill>
                  <a:srgbClr val="4471C4"/>
                </a:solidFill>
                <a:latin typeface="Calibri"/>
                <a:cs typeface="Calibri"/>
              </a:rPr>
              <a:t> </a:t>
            </a:r>
            <a:r>
              <a:rPr sz="2800" dirty="0">
                <a:solidFill>
                  <a:srgbClr val="4471C4"/>
                </a:solidFill>
                <a:latin typeface="Calibri"/>
                <a:cs typeface="Calibri"/>
              </a:rPr>
              <a:t>knowledge</a:t>
            </a:r>
            <a:r>
              <a:rPr sz="2800" spc="-65" dirty="0">
                <a:solidFill>
                  <a:srgbClr val="4471C4"/>
                </a:solidFill>
                <a:latin typeface="Calibri"/>
                <a:cs typeface="Calibri"/>
              </a:rPr>
              <a:t> </a:t>
            </a:r>
            <a:r>
              <a:rPr sz="2800" dirty="0">
                <a:solidFill>
                  <a:srgbClr val="4471C4"/>
                </a:solidFill>
                <a:latin typeface="Calibri"/>
                <a:cs typeface="Calibri"/>
              </a:rPr>
              <a:t>only</a:t>
            </a:r>
            <a:r>
              <a:rPr sz="2800" spc="-55" dirty="0">
                <a:solidFill>
                  <a:srgbClr val="4471C4"/>
                </a:solidFill>
                <a:latin typeface="Calibri"/>
                <a:cs typeface="Calibri"/>
              </a:rPr>
              <a:t> </a:t>
            </a:r>
            <a:r>
              <a:rPr sz="2800" dirty="0">
                <a:solidFill>
                  <a:srgbClr val="4471C4"/>
                </a:solidFill>
                <a:latin typeface="Calibri"/>
                <a:cs typeface="Calibri"/>
              </a:rPr>
              <a:t>available</a:t>
            </a:r>
            <a:r>
              <a:rPr sz="2800" spc="-80" dirty="0">
                <a:solidFill>
                  <a:srgbClr val="4471C4"/>
                </a:solidFill>
                <a:latin typeface="Calibri"/>
                <a:cs typeface="Calibri"/>
              </a:rPr>
              <a:t> </a:t>
            </a:r>
            <a:r>
              <a:rPr sz="2800" dirty="0">
                <a:solidFill>
                  <a:srgbClr val="4471C4"/>
                </a:solidFill>
                <a:latin typeface="Calibri"/>
                <a:cs typeface="Calibri"/>
              </a:rPr>
              <a:t>via</a:t>
            </a:r>
            <a:r>
              <a:rPr sz="2800" spc="-70" dirty="0">
                <a:solidFill>
                  <a:srgbClr val="4471C4"/>
                </a:solidFill>
                <a:latin typeface="Calibri"/>
                <a:cs typeface="Calibri"/>
              </a:rPr>
              <a:t> </a:t>
            </a:r>
            <a:r>
              <a:rPr sz="2800" dirty="0">
                <a:solidFill>
                  <a:srgbClr val="4471C4"/>
                </a:solidFill>
                <a:latin typeface="Calibri"/>
                <a:cs typeface="Calibri"/>
              </a:rPr>
              <a:t>human</a:t>
            </a:r>
            <a:r>
              <a:rPr sz="2800" spc="-45" dirty="0">
                <a:solidFill>
                  <a:srgbClr val="4471C4"/>
                </a:solidFill>
                <a:latin typeface="Calibri"/>
                <a:cs typeface="Calibri"/>
              </a:rPr>
              <a:t> </a:t>
            </a:r>
            <a:r>
              <a:rPr sz="2800" dirty="0">
                <a:solidFill>
                  <a:srgbClr val="4471C4"/>
                </a:solidFill>
                <a:latin typeface="Calibri"/>
                <a:cs typeface="Calibri"/>
              </a:rPr>
              <a:t>experts</a:t>
            </a:r>
            <a:r>
              <a:rPr sz="2800" spc="-50" dirty="0">
                <a:solidFill>
                  <a:srgbClr val="4471C4"/>
                </a:solidFill>
                <a:latin typeface="Calibri"/>
                <a:cs typeface="Calibri"/>
              </a:rPr>
              <a:t> </a:t>
            </a:r>
            <a:r>
              <a:rPr sz="2800" spc="-10" dirty="0">
                <a:solidFill>
                  <a:srgbClr val="4471C4"/>
                </a:solidFill>
                <a:latin typeface="Calibri"/>
                <a:cs typeface="Calibri"/>
              </a:rPr>
              <a:t>before</a:t>
            </a:r>
            <a:endParaRPr sz="2800">
              <a:latin typeface="Calibri"/>
              <a:cs typeface="Calibri"/>
            </a:endParaRPr>
          </a:p>
          <a:p>
            <a:pPr marL="697230" lvl="1" indent="-227329">
              <a:lnSpc>
                <a:spcPct val="100000"/>
              </a:lnSpc>
              <a:spcBef>
                <a:spcPts val="235"/>
              </a:spcBef>
              <a:buFont typeface="Arial MT"/>
              <a:buChar char="•"/>
              <a:tabLst>
                <a:tab pos="697230" algn="l"/>
              </a:tabLst>
            </a:pPr>
            <a:r>
              <a:rPr sz="2400" dirty="0">
                <a:latin typeface="Calibri"/>
                <a:cs typeface="Calibri"/>
              </a:rPr>
              <a:t>Provide</a:t>
            </a:r>
            <a:r>
              <a:rPr sz="2400" spc="-75" dirty="0">
                <a:latin typeface="Calibri"/>
                <a:cs typeface="Calibri"/>
              </a:rPr>
              <a:t> </a:t>
            </a:r>
            <a:r>
              <a:rPr sz="2400" dirty="0">
                <a:latin typeface="Calibri"/>
                <a:cs typeface="Calibri"/>
              </a:rPr>
              <a:t>when</a:t>
            </a:r>
            <a:r>
              <a:rPr sz="2400" spc="-75" dirty="0">
                <a:latin typeface="Calibri"/>
                <a:cs typeface="Calibri"/>
              </a:rPr>
              <a:t> </a:t>
            </a:r>
            <a:r>
              <a:rPr sz="2400" dirty="0">
                <a:latin typeface="Calibri"/>
                <a:cs typeface="Calibri"/>
              </a:rPr>
              <a:t>explicitly</a:t>
            </a:r>
            <a:r>
              <a:rPr sz="2400" spc="-95" dirty="0">
                <a:latin typeface="Calibri"/>
                <a:cs typeface="Calibri"/>
              </a:rPr>
              <a:t> </a:t>
            </a:r>
            <a:r>
              <a:rPr sz="2400" spc="-10" dirty="0">
                <a:latin typeface="Calibri"/>
                <a:cs typeface="Calibri"/>
              </a:rPr>
              <a:t>asked</a:t>
            </a:r>
            <a:endParaRPr sz="2400">
              <a:latin typeface="Calibri"/>
              <a:cs typeface="Calibri"/>
            </a:endParaRPr>
          </a:p>
          <a:p>
            <a:pPr marL="697230" lvl="1" indent="-227329">
              <a:lnSpc>
                <a:spcPct val="100000"/>
              </a:lnSpc>
              <a:spcBef>
                <a:spcPts val="215"/>
              </a:spcBef>
              <a:buFont typeface="Arial MT"/>
              <a:buChar char="•"/>
              <a:tabLst>
                <a:tab pos="697230" algn="l"/>
              </a:tabLst>
            </a:pPr>
            <a:r>
              <a:rPr sz="2400" dirty="0">
                <a:latin typeface="Calibri"/>
                <a:cs typeface="Calibri"/>
              </a:rPr>
              <a:t>Also</a:t>
            </a:r>
            <a:r>
              <a:rPr sz="2400" spc="-45" dirty="0">
                <a:latin typeface="Calibri"/>
                <a:cs typeface="Calibri"/>
              </a:rPr>
              <a:t> </a:t>
            </a:r>
            <a:r>
              <a:rPr sz="2400" spc="-10" dirty="0">
                <a:latin typeface="Calibri"/>
                <a:cs typeface="Calibri"/>
              </a:rPr>
              <a:t>implicitly,</a:t>
            </a:r>
            <a:r>
              <a:rPr sz="2400" spc="-75" dirty="0">
                <a:latin typeface="Calibri"/>
                <a:cs typeface="Calibri"/>
              </a:rPr>
              <a:t> </a:t>
            </a:r>
            <a:r>
              <a:rPr sz="2400" dirty="0">
                <a:latin typeface="Calibri"/>
                <a:cs typeface="Calibri"/>
              </a:rPr>
              <a:t>e.g.,</a:t>
            </a:r>
            <a:r>
              <a:rPr sz="2400" spc="-65" dirty="0">
                <a:latin typeface="Calibri"/>
                <a:cs typeface="Calibri"/>
              </a:rPr>
              <a:t> </a:t>
            </a:r>
            <a:r>
              <a:rPr sz="2400" dirty="0">
                <a:latin typeface="Calibri"/>
                <a:cs typeface="Calibri"/>
              </a:rPr>
              <a:t>in</a:t>
            </a:r>
            <a:r>
              <a:rPr sz="2400" spc="-40" dirty="0">
                <a:latin typeface="Calibri"/>
                <a:cs typeface="Calibri"/>
              </a:rPr>
              <a:t> </a:t>
            </a:r>
            <a:r>
              <a:rPr sz="2400" dirty="0">
                <a:latin typeface="Calibri"/>
                <a:cs typeface="Calibri"/>
              </a:rPr>
              <a:t>background</a:t>
            </a:r>
            <a:r>
              <a:rPr sz="2400" spc="-65" dirty="0">
                <a:latin typeface="Calibri"/>
                <a:cs typeface="Calibri"/>
              </a:rPr>
              <a:t> </a:t>
            </a:r>
            <a:r>
              <a:rPr sz="2400" dirty="0">
                <a:latin typeface="Calibri"/>
                <a:cs typeface="Calibri"/>
              </a:rPr>
              <a:t>knowledge</a:t>
            </a:r>
            <a:r>
              <a:rPr sz="2400" spc="-40" dirty="0">
                <a:latin typeface="Calibri"/>
                <a:cs typeface="Calibri"/>
              </a:rPr>
              <a:t> </a:t>
            </a:r>
            <a:r>
              <a:rPr sz="2400" dirty="0">
                <a:latin typeface="Calibri"/>
                <a:cs typeface="Calibri"/>
              </a:rPr>
              <a:t>for</a:t>
            </a:r>
            <a:r>
              <a:rPr sz="2400" spc="-35" dirty="0">
                <a:latin typeface="Calibri"/>
                <a:cs typeface="Calibri"/>
              </a:rPr>
              <a:t> </a:t>
            </a:r>
            <a:r>
              <a:rPr sz="2400" dirty="0">
                <a:latin typeface="Calibri"/>
                <a:cs typeface="Calibri"/>
              </a:rPr>
              <a:t>actual</a:t>
            </a:r>
            <a:r>
              <a:rPr sz="2400" spc="-50" dirty="0">
                <a:latin typeface="Calibri"/>
                <a:cs typeface="Calibri"/>
              </a:rPr>
              <a:t> </a:t>
            </a:r>
            <a:r>
              <a:rPr sz="2400" dirty="0">
                <a:latin typeface="Calibri"/>
                <a:cs typeface="Calibri"/>
              </a:rPr>
              <a:t>causality</a:t>
            </a:r>
            <a:r>
              <a:rPr sz="2400" spc="-60" dirty="0">
                <a:latin typeface="Calibri"/>
                <a:cs typeface="Calibri"/>
              </a:rPr>
              <a:t> </a:t>
            </a:r>
            <a:r>
              <a:rPr sz="2400" spc="-10" dirty="0">
                <a:latin typeface="Calibri"/>
                <a:cs typeface="Calibri"/>
              </a:rPr>
              <a:t>vignettes.</a:t>
            </a:r>
            <a:endParaRPr sz="2400">
              <a:latin typeface="Calibri"/>
              <a:cs typeface="Calibri"/>
            </a:endParaRPr>
          </a:p>
          <a:p>
            <a:pPr marL="240665" indent="-227965">
              <a:lnSpc>
                <a:spcPct val="100000"/>
              </a:lnSpc>
              <a:spcBef>
                <a:spcPts val="635"/>
              </a:spcBef>
              <a:buFont typeface="Arial MT"/>
              <a:buChar char="•"/>
              <a:tabLst>
                <a:tab pos="240665" algn="l"/>
              </a:tabLst>
            </a:pPr>
            <a:r>
              <a:rPr sz="2800" dirty="0">
                <a:solidFill>
                  <a:srgbClr val="4471C4"/>
                </a:solidFill>
                <a:latin typeface="Calibri"/>
                <a:cs typeface="Calibri"/>
              </a:rPr>
              <a:t>New</a:t>
            </a:r>
            <a:r>
              <a:rPr sz="2800" spc="-80" dirty="0">
                <a:solidFill>
                  <a:srgbClr val="4471C4"/>
                </a:solidFill>
                <a:latin typeface="Calibri"/>
                <a:cs typeface="Calibri"/>
              </a:rPr>
              <a:t> </a:t>
            </a:r>
            <a:r>
              <a:rPr sz="2800" dirty="0">
                <a:solidFill>
                  <a:srgbClr val="4471C4"/>
                </a:solidFill>
                <a:latin typeface="Calibri"/>
                <a:cs typeface="Calibri"/>
              </a:rPr>
              <a:t>capability</a:t>
            </a:r>
            <a:r>
              <a:rPr sz="2800" spc="-65" dirty="0">
                <a:solidFill>
                  <a:srgbClr val="4471C4"/>
                </a:solidFill>
                <a:latin typeface="Calibri"/>
                <a:cs typeface="Calibri"/>
              </a:rPr>
              <a:t> </a:t>
            </a:r>
            <a:r>
              <a:rPr sz="2800" dirty="0">
                <a:solidFill>
                  <a:srgbClr val="4471C4"/>
                </a:solidFill>
                <a:latin typeface="Calibri"/>
                <a:cs typeface="Calibri"/>
              </a:rPr>
              <a:t>to</a:t>
            </a:r>
            <a:r>
              <a:rPr sz="2800" spc="-85" dirty="0">
                <a:solidFill>
                  <a:srgbClr val="4471C4"/>
                </a:solidFill>
                <a:latin typeface="Calibri"/>
                <a:cs typeface="Calibri"/>
              </a:rPr>
              <a:t> </a:t>
            </a:r>
            <a:r>
              <a:rPr sz="2800" spc="-10" dirty="0">
                <a:solidFill>
                  <a:srgbClr val="4471C4"/>
                </a:solidFill>
                <a:latin typeface="Calibri"/>
                <a:cs typeface="Calibri"/>
              </a:rPr>
              <a:t>extract</a:t>
            </a:r>
            <a:r>
              <a:rPr sz="2800" spc="-80" dirty="0">
                <a:solidFill>
                  <a:srgbClr val="4471C4"/>
                </a:solidFill>
                <a:latin typeface="Calibri"/>
                <a:cs typeface="Calibri"/>
              </a:rPr>
              <a:t> </a:t>
            </a:r>
            <a:r>
              <a:rPr sz="2800" dirty="0">
                <a:solidFill>
                  <a:srgbClr val="4471C4"/>
                </a:solidFill>
                <a:latin typeface="Calibri"/>
                <a:cs typeface="Calibri"/>
              </a:rPr>
              <a:t>key</a:t>
            </a:r>
            <a:r>
              <a:rPr sz="2800" spc="-90" dirty="0">
                <a:solidFill>
                  <a:srgbClr val="4471C4"/>
                </a:solidFill>
                <a:latin typeface="Calibri"/>
                <a:cs typeface="Calibri"/>
              </a:rPr>
              <a:t> </a:t>
            </a:r>
            <a:r>
              <a:rPr sz="2800" dirty="0">
                <a:solidFill>
                  <a:srgbClr val="4471C4"/>
                </a:solidFill>
                <a:latin typeface="Calibri"/>
                <a:cs typeface="Calibri"/>
              </a:rPr>
              <a:t>primitives</a:t>
            </a:r>
            <a:r>
              <a:rPr sz="2800" spc="-50" dirty="0">
                <a:solidFill>
                  <a:srgbClr val="4471C4"/>
                </a:solidFill>
                <a:latin typeface="Calibri"/>
                <a:cs typeface="Calibri"/>
              </a:rPr>
              <a:t> </a:t>
            </a:r>
            <a:r>
              <a:rPr sz="2800" dirty="0">
                <a:solidFill>
                  <a:srgbClr val="4471C4"/>
                </a:solidFill>
                <a:latin typeface="Calibri"/>
                <a:cs typeface="Calibri"/>
              </a:rPr>
              <a:t>of</a:t>
            </a:r>
            <a:r>
              <a:rPr sz="2800" spc="-80" dirty="0">
                <a:solidFill>
                  <a:srgbClr val="4471C4"/>
                </a:solidFill>
                <a:latin typeface="Calibri"/>
                <a:cs typeface="Calibri"/>
              </a:rPr>
              <a:t> </a:t>
            </a:r>
            <a:r>
              <a:rPr sz="2800" spc="-30" dirty="0">
                <a:solidFill>
                  <a:srgbClr val="4471C4"/>
                </a:solidFill>
                <a:latin typeface="Calibri"/>
                <a:cs typeface="Calibri"/>
              </a:rPr>
              <a:t>text-</a:t>
            </a:r>
            <a:r>
              <a:rPr sz="2800" dirty="0">
                <a:solidFill>
                  <a:srgbClr val="4471C4"/>
                </a:solidFill>
                <a:latin typeface="Calibri"/>
                <a:cs typeface="Calibri"/>
              </a:rPr>
              <a:t>based</a:t>
            </a:r>
            <a:r>
              <a:rPr sz="2800" spc="-50" dirty="0">
                <a:solidFill>
                  <a:srgbClr val="4471C4"/>
                </a:solidFill>
                <a:latin typeface="Calibri"/>
                <a:cs typeface="Calibri"/>
              </a:rPr>
              <a:t> </a:t>
            </a:r>
            <a:r>
              <a:rPr sz="2800" spc="-10" dirty="0">
                <a:solidFill>
                  <a:srgbClr val="4471C4"/>
                </a:solidFill>
                <a:latin typeface="Calibri"/>
                <a:cs typeface="Calibri"/>
              </a:rPr>
              <a:t>reasoning</a:t>
            </a:r>
            <a:endParaRPr sz="2800">
              <a:latin typeface="Calibri"/>
              <a:cs typeface="Calibri"/>
            </a:endParaRPr>
          </a:p>
          <a:p>
            <a:pPr marL="697230" lvl="1" indent="-227329">
              <a:lnSpc>
                <a:spcPct val="100000"/>
              </a:lnSpc>
              <a:spcBef>
                <a:spcPts val="240"/>
              </a:spcBef>
              <a:buFont typeface="Arial MT"/>
              <a:buChar char="•"/>
              <a:tabLst>
                <a:tab pos="697230" algn="l"/>
              </a:tabLst>
            </a:pPr>
            <a:r>
              <a:rPr sz="2400" spc="-10" dirty="0">
                <a:latin typeface="Calibri"/>
                <a:cs typeface="Calibri"/>
              </a:rPr>
              <a:t>(necessity,</a:t>
            </a:r>
            <a:r>
              <a:rPr sz="2400" spc="-80" dirty="0">
                <a:latin typeface="Calibri"/>
                <a:cs typeface="Calibri"/>
              </a:rPr>
              <a:t> </a:t>
            </a:r>
            <a:r>
              <a:rPr sz="2400" spc="-20" dirty="0">
                <a:latin typeface="Calibri"/>
                <a:cs typeface="Calibri"/>
              </a:rPr>
              <a:t>sufficiency,</a:t>
            </a:r>
            <a:r>
              <a:rPr sz="2400" spc="-70" dirty="0">
                <a:latin typeface="Calibri"/>
                <a:cs typeface="Calibri"/>
              </a:rPr>
              <a:t> </a:t>
            </a:r>
            <a:r>
              <a:rPr sz="2400" spc="-10" dirty="0">
                <a:latin typeface="Calibri"/>
                <a:cs typeface="Calibri"/>
              </a:rPr>
              <a:t>normality,</a:t>
            </a:r>
            <a:r>
              <a:rPr sz="2400" spc="-80" dirty="0">
                <a:latin typeface="Calibri"/>
                <a:cs typeface="Calibri"/>
              </a:rPr>
              <a:t> </a:t>
            </a:r>
            <a:r>
              <a:rPr sz="2400" spc="-10" dirty="0">
                <a:latin typeface="Calibri"/>
                <a:cs typeface="Calibri"/>
              </a:rPr>
              <a:t>etc.)</a:t>
            </a:r>
            <a:endParaRPr sz="2400">
              <a:latin typeface="Calibri"/>
              <a:cs typeface="Calibri"/>
            </a:endParaRPr>
          </a:p>
          <a:p>
            <a:pPr marL="697230" lvl="1" indent="-227329">
              <a:lnSpc>
                <a:spcPct val="100000"/>
              </a:lnSpc>
              <a:spcBef>
                <a:spcPts val="220"/>
              </a:spcBef>
              <a:buFont typeface="Arial MT"/>
              <a:buChar char="•"/>
              <a:tabLst>
                <a:tab pos="697230" algn="l"/>
              </a:tabLst>
            </a:pPr>
            <a:r>
              <a:rPr sz="2400" dirty="0">
                <a:latin typeface="Calibri"/>
                <a:cs typeface="Calibri"/>
              </a:rPr>
              <a:t>Possibility</a:t>
            </a:r>
            <a:r>
              <a:rPr sz="2400" spc="-65" dirty="0">
                <a:latin typeface="Calibri"/>
                <a:cs typeface="Calibri"/>
              </a:rPr>
              <a:t> </a:t>
            </a:r>
            <a:r>
              <a:rPr sz="2400" dirty="0">
                <a:latin typeface="Calibri"/>
                <a:cs typeface="Calibri"/>
              </a:rPr>
              <a:t>of</a:t>
            </a:r>
            <a:r>
              <a:rPr sz="2400" spc="-55" dirty="0">
                <a:latin typeface="Calibri"/>
                <a:cs typeface="Calibri"/>
              </a:rPr>
              <a:t> </a:t>
            </a:r>
            <a:r>
              <a:rPr sz="2400" spc="-20" dirty="0">
                <a:latin typeface="Calibri"/>
                <a:cs typeface="Calibri"/>
              </a:rPr>
              <a:t>system</a:t>
            </a:r>
            <a:r>
              <a:rPr sz="2400" spc="-6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analyze</a:t>
            </a:r>
            <a:r>
              <a:rPr sz="2400" spc="-60" dirty="0">
                <a:latin typeface="Calibri"/>
                <a:cs typeface="Calibri"/>
              </a:rPr>
              <a:t> </a:t>
            </a:r>
            <a:r>
              <a:rPr sz="2400" dirty="0">
                <a:latin typeface="Calibri"/>
                <a:cs typeface="Calibri"/>
              </a:rPr>
              <a:t>actual</a:t>
            </a:r>
            <a:r>
              <a:rPr sz="2400" spc="-60" dirty="0">
                <a:latin typeface="Calibri"/>
                <a:cs typeface="Calibri"/>
              </a:rPr>
              <a:t> </a:t>
            </a:r>
            <a:r>
              <a:rPr sz="2400" dirty="0">
                <a:latin typeface="Calibri"/>
                <a:cs typeface="Calibri"/>
              </a:rPr>
              <a:t>causality</a:t>
            </a:r>
            <a:r>
              <a:rPr sz="2400" spc="-75" dirty="0">
                <a:latin typeface="Calibri"/>
                <a:cs typeface="Calibri"/>
              </a:rPr>
              <a:t> </a:t>
            </a:r>
            <a:r>
              <a:rPr sz="2400" dirty="0">
                <a:latin typeface="Calibri"/>
                <a:cs typeface="Calibri"/>
              </a:rPr>
              <a:t>for</a:t>
            </a:r>
            <a:r>
              <a:rPr sz="2400" spc="-50" dirty="0">
                <a:latin typeface="Calibri"/>
                <a:cs typeface="Calibri"/>
              </a:rPr>
              <a:t> </a:t>
            </a:r>
            <a:r>
              <a:rPr sz="2400" dirty="0">
                <a:latin typeface="Calibri"/>
                <a:cs typeface="Calibri"/>
              </a:rPr>
              <a:t>practical</a:t>
            </a:r>
            <a:r>
              <a:rPr sz="2400" spc="-70" dirty="0">
                <a:latin typeface="Calibri"/>
                <a:cs typeface="Calibri"/>
              </a:rPr>
              <a:t> </a:t>
            </a:r>
            <a:r>
              <a:rPr sz="2400" spc="-10" dirty="0">
                <a:latin typeface="Calibri"/>
                <a:cs typeface="Calibri"/>
              </a:rPr>
              <a:t>scenarios</a:t>
            </a:r>
            <a:endParaRPr sz="24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32450"/>
            <a:ext cx="10515600" cy="990912"/>
          </a:xfrm>
          <a:prstGeom prst="rect">
            <a:avLst/>
          </a:prstGeom>
        </p:spPr>
        <p:txBody>
          <a:bodyPr vert="horz" wrap="square" lIns="0" tIns="310769" rIns="0" bIns="0" rtlCol="0">
            <a:spAutoFit/>
          </a:bodyPr>
          <a:lstStyle/>
          <a:p>
            <a:pPr marL="193040">
              <a:lnSpc>
                <a:spcPct val="100000"/>
              </a:lnSpc>
              <a:spcBef>
                <a:spcPts val="105"/>
              </a:spcBef>
            </a:pPr>
            <a:r>
              <a:rPr spc="-40" dirty="0"/>
              <a:t>What</a:t>
            </a:r>
            <a:r>
              <a:rPr lang="en-US" spc="-40" dirty="0"/>
              <a:t> i</a:t>
            </a:r>
            <a:r>
              <a:rPr spc="-40" dirty="0"/>
              <a:t>s</a:t>
            </a:r>
            <a:r>
              <a:rPr spc="-195" dirty="0"/>
              <a:t> </a:t>
            </a:r>
            <a:r>
              <a:rPr dirty="0"/>
              <a:t>not</a:t>
            </a:r>
            <a:r>
              <a:rPr spc="-190" dirty="0"/>
              <a:t> </a:t>
            </a:r>
            <a:r>
              <a:rPr spc="-25" dirty="0"/>
              <a:t>changing</a:t>
            </a:r>
            <a:r>
              <a:rPr spc="-204" dirty="0"/>
              <a:t> </a:t>
            </a:r>
            <a:r>
              <a:rPr dirty="0"/>
              <a:t>with</a:t>
            </a:r>
            <a:r>
              <a:rPr spc="-210" dirty="0"/>
              <a:t> </a:t>
            </a:r>
            <a:r>
              <a:rPr spc="-10" dirty="0"/>
              <a:t>causality</a:t>
            </a:r>
          </a:p>
        </p:txBody>
      </p:sp>
      <p:sp>
        <p:nvSpPr>
          <p:cNvPr id="3" name="object 3"/>
          <p:cNvSpPr txBox="1"/>
          <p:nvPr/>
        </p:nvSpPr>
        <p:spPr>
          <a:xfrm>
            <a:off x="916939" y="2721078"/>
            <a:ext cx="8928100" cy="1278255"/>
          </a:xfrm>
          <a:prstGeom prst="rect">
            <a:avLst/>
          </a:prstGeom>
        </p:spPr>
        <p:txBody>
          <a:bodyPr vert="horz" wrap="square" lIns="0" tIns="48260" rIns="0" bIns="0" rtlCol="0">
            <a:spAutoFit/>
          </a:bodyPr>
          <a:lstStyle/>
          <a:p>
            <a:pPr marL="240665" indent="-227965">
              <a:lnSpc>
                <a:spcPct val="100000"/>
              </a:lnSpc>
              <a:spcBef>
                <a:spcPts val="380"/>
              </a:spcBef>
              <a:buFont typeface="Arial MT"/>
              <a:buChar char="•"/>
              <a:tabLst>
                <a:tab pos="240665" algn="l"/>
              </a:tabLst>
            </a:pPr>
            <a:r>
              <a:rPr sz="2800" dirty="0">
                <a:solidFill>
                  <a:srgbClr val="4471C4"/>
                </a:solidFill>
                <a:latin typeface="Calibri"/>
                <a:cs typeface="Calibri"/>
              </a:rPr>
              <a:t>Need</a:t>
            </a:r>
            <a:r>
              <a:rPr sz="2800" spc="-90" dirty="0">
                <a:solidFill>
                  <a:srgbClr val="4471C4"/>
                </a:solidFill>
                <a:latin typeface="Calibri"/>
                <a:cs typeface="Calibri"/>
              </a:rPr>
              <a:t> </a:t>
            </a:r>
            <a:r>
              <a:rPr sz="2800" dirty="0">
                <a:solidFill>
                  <a:srgbClr val="4471C4"/>
                </a:solidFill>
                <a:latin typeface="Calibri"/>
                <a:cs typeface="Calibri"/>
              </a:rPr>
              <a:t>for</a:t>
            </a:r>
            <a:r>
              <a:rPr sz="2800" spc="-75" dirty="0">
                <a:solidFill>
                  <a:srgbClr val="4471C4"/>
                </a:solidFill>
                <a:latin typeface="Calibri"/>
                <a:cs typeface="Calibri"/>
              </a:rPr>
              <a:t> </a:t>
            </a:r>
            <a:r>
              <a:rPr sz="2800" dirty="0">
                <a:solidFill>
                  <a:srgbClr val="4471C4"/>
                </a:solidFill>
                <a:latin typeface="Calibri"/>
                <a:cs typeface="Calibri"/>
              </a:rPr>
              <a:t>rigorous,</a:t>
            </a:r>
            <a:r>
              <a:rPr sz="2800" spc="-70" dirty="0">
                <a:solidFill>
                  <a:srgbClr val="4471C4"/>
                </a:solidFill>
                <a:latin typeface="Calibri"/>
                <a:cs typeface="Calibri"/>
              </a:rPr>
              <a:t> </a:t>
            </a:r>
            <a:r>
              <a:rPr sz="2800" spc="-20" dirty="0">
                <a:solidFill>
                  <a:srgbClr val="4471C4"/>
                </a:solidFill>
                <a:latin typeface="Calibri"/>
                <a:cs typeface="Calibri"/>
              </a:rPr>
              <a:t>well-</a:t>
            </a:r>
            <a:r>
              <a:rPr sz="2800" spc="-10" dirty="0">
                <a:solidFill>
                  <a:srgbClr val="4471C4"/>
                </a:solidFill>
                <a:latin typeface="Calibri"/>
                <a:cs typeface="Calibri"/>
              </a:rPr>
              <a:t>documented,</a:t>
            </a:r>
            <a:r>
              <a:rPr sz="2800" spc="-50" dirty="0">
                <a:solidFill>
                  <a:srgbClr val="4471C4"/>
                </a:solidFill>
                <a:latin typeface="Calibri"/>
                <a:cs typeface="Calibri"/>
              </a:rPr>
              <a:t> </a:t>
            </a:r>
            <a:r>
              <a:rPr sz="2800" dirty="0">
                <a:solidFill>
                  <a:srgbClr val="4471C4"/>
                </a:solidFill>
                <a:latin typeface="Calibri"/>
                <a:cs typeface="Calibri"/>
              </a:rPr>
              <a:t>and</a:t>
            </a:r>
            <a:r>
              <a:rPr sz="2800" spc="-85" dirty="0">
                <a:solidFill>
                  <a:srgbClr val="4471C4"/>
                </a:solidFill>
                <a:latin typeface="Calibri"/>
                <a:cs typeface="Calibri"/>
              </a:rPr>
              <a:t> </a:t>
            </a:r>
            <a:r>
              <a:rPr sz="2800" dirty="0">
                <a:solidFill>
                  <a:srgbClr val="4471C4"/>
                </a:solidFill>
                <a:latin typeface="Calibri"/>
                <a:cs typeface="Calibri"/>
              </a:rPr>
              <a:t>verifiable</a:t>
            </a:r>
            <a:r>
              <a:rPr sz="2800" spc="-85" dirty="0">
                <a:solidFill>
                  <a:srgbClr val="4471C4"/>
                </a:solidFill>
                <a:latin typeface="Calibri"/>
                <a:cs typeface="Calibri"/>
              </a:rPr>
              <a:t> </a:t>
            </a:r>
            <a:r>
              <a:rPr sz="2800" spc="-10" dirty="0">
                <a:solidFill>
                  <a:srgbClr val="4471C4"/>
                </a:solidFill>
                <a:latin typeface="Calibri"/>
                <a:cs typeface="Calibri"/>
              </a:rPr>
              <a:t>analyses</a:t>
            </a:r>
            <a:endParaRPr sz="2800">
              <a:latin typeface="Calibri"/>
              <a:cs typeface="Calibri"/>
            </a:endParaRPr>
          </a:p>
          <a:p>
            <a:pPr marL="697230" lvl="1" indent="-227329">
              <a:lnSpc>
                <a:spcPct val="100000"/>
              </a:lnSpc>
              <a:spcBef>
                <a:spcPts val="245"/>
              </a:spcBef>
              <a:buFont typeface="Arial MT"/>
              <a:buChar char="•"/>
              <a:tabLst>
                <a:tab pos="697230" algn="l"/>
              </a:tabLst>
            </a:pPr>
            <a:r>
              <a:rPr sz="2400" dirty="0">
                <a:latin typeface="Calibri"/>
                <a:cs typeface="Calibri"/>
              </a:rPr>
              <a:t>Especially</a:t>
            </a:r>
            <a:r>
              <a:rPr sz="2400" spc="-70" dirty="0">
                <a:latin typeface="Calibri"/>
                <a:cs typeface="Calibri"/>
              </a:rPr>
              <a:t> </a:t>
            </a:r>
            <a:r>
              <a:rPr sz="2400" dirty="0">
                <a:latin typeface="Calibri"/>
                <a:cs typeface="Calibri"/>
              </a:rPr>
              <a:t>for</a:t>
            </a:r>
            <a:r>
              <a:rPr sz="2400" spc="-40" dirty="0">
                <a:latin typeface="Calibri"/>
                <a:cs typeface="Calibri"/>
              </a:rPr>
              <a:t> </a:t>
            </a:r>
            <a:r>
              <a:rPr sz="2400" spc="-10" dirty="0">
                <a:latin typeface="Calibri"/>
                <a:cs typeface="Calibri"/>
              </a:rPr>
              <a:t>high-</a:t>
            </a:r>
            <a:r>
              <a:rPr sz="2400" dirty="0">
                <a:latin typeface="Calibri"/>
                <a:cs typeface="Calibri"/>
              </a:rPr>
              <a:t>risk</a:t>
            </a:r>
            <a:r>
              <a:rPr sz="2400" spc="-40" dirty="0">
                <a:latin typeface="Calibri"/>
                <a:cs typeface="Calibri"/>
              </a:rPr>
              <a:t> </a:t>
            </a:r>
            <a:r>
              <a:rPr sz="2400" dirty="0">
                <a:latin typeface="Calibri"/>
                <a:cs typeface="Calibri"/>
              </a:rPr>
              <a:t>and</a:t>
            </a:r>
            <a:r>
              <a:rPr sz="2400" spc="-50" dirty="0">
                <a:latin typeface="Calibri"/>
                <a:cs typeface="Calibri"/>
              </a:rPr>
              <a:t> </a:t>
            </a:r>
            <a:r>
              <a:rPr sz="2400" spc="-10" dirty="0">
                <a:latin typeface="Calibri"/>
                <a:cs typeface="Calibri"/>
              </a:rPr>
              <a:t>high-</a:t>
            </a:r>
            <a:r>
              <a:rPr sz="2400" dirty="0">
                <a:latin typeface="Calibri"/>
                <a:cs typeface="Calibri"/>
              </a:rPr>
              <a:t>value</a:t>
            </a:r>
            <a:r>
              <a:rPr sz="2400" spc="-25" dirty="0">
                <a:latin typeface="Calibri"/>
                <a:cs typeface="Calibri"/>
              </a:rPr>
              <a:t> </a:t>
            </a:r>
            <a:r>
              <a:rPr sz="2400" spc="-10" dirty="0">
                <a:latin typeface="Calibri"/>
                <a:cs typeface="Calibri"/>
              </a:rPr>
              <a:t>tasks</a:t>
            </a:r>
            <a:endParaRPr sz="2400">
              <a:latin typeface="Calibri"/>
              <a:cs typeface="Calibri"/>
            </a:endParaRPr>
          </a:p>
          <a:p>
            <a:pPr marL="697230" lvl="1" indent="-227329">
              <a:lnSpc>
                <a:spcPct val="100000"/>
              </a:lnSpc>
              <a:spcBef>
                <a:spcPts val="215"/>
              </a:spcBef>
              <a:buFont typeface="Arial MT"/>
              <a:buChar char="•"/>
              <a:tabLst>
                <a:tab pos="697230" algn="l"/>
              </a:tabLst>
            </a:pPr>
            <a:r>
              <a:rPr sz="2400" dirty="0">
                <a:latin typeface="Calibri"/>
                <a:cs typeface="Calibri"/>
              </a:rPr>
              <a:t>Must</a:t>
            </a:r>
            <a:r>
              <a:rPr sz="2400" spc="-90" dirty="0">
                <a:latin typeface="Calibri"/>
                <a:cs typeface="Calibri"/>
              </a:rPr>
              <a:t> </a:t>
            </a:r>
            <a:r>
              <a:rPr sz="2400" dirty="0">
                <a:latin typeface="Calibri"/>
                <a:cs typeface="Calibri"/>
              </a:rPr>
              <a:t>ensure</a:t>
            </a:r>
            <a:r>
              <a:rPr sz="2400" spc="-60" dirty="0">
                <a:latin typeface="Calibri"/>
                <a:cs typeface="Calibri"/>
              </a:rPr>
              <a:t> </a:t>
            </a:r>
            <a:r>
              <a:rPr sz="2400" dirty="0">
                <a:latin typeface="Calibri"/>
                <a:cs typeface="Calibri"/>
              </a:rPr>
              <a:t>correctness</a:t>
            </a:r>
            <a:r>
              <a:rPr sz="2400" spc="-90" dirty="0">
                <a:latin typeface="Calibri"/>
                <a:cs typeface="Calibri"/>
              </a:rPr>
              <a:t> </a:t>
            </a:r>
            <a:r>
              <a:rPr sz="2400" dirty="0">
                <a:latin typeface="Calibri"/>
                <a:cs typeface="Calibri"/>
              </a:rPr>
              <a:t>for</a:t>
            </a:r>
            <a:r>
              <a:rPr sz="2400" spc="-75" dirty="0">
                <a:latin typeface="Calibri"/>
                <a:cs typeface="Calibri"/>
              </a:rPr>
              <a:t> </a:t>
            </a:r>
            <a:r>
              <a:rPr sz="2400" dirty="0">
                <a:latin typeface="Calibri"/>
                <a:cs typeface="Calibri"/>
              </a:rPr>
              <a:t>decision</a:t>
            </a:r>
            <a:r>
              <a:rPr sz="2400" spc="-85" dirty="0">
                <a:latin typeface="Calibri"/>
                <a:cs typeface="Calibri"/>
              </a:rPr>
              <a:t> </a:t>
            </a:r>
            <a:r>
              <a:rPr sz="2400" spc="-10" dirty="0">
                <a:latin typeface="Calibri"/>
                <a:cs typeface="Calibri"/>
              </a:rPr>
              <a:t>making</a:t>
            </a:r>
            <a:endParaRPr sz="24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95199"/>
            <a:ext cx="6346190" cy="696595"/>
          </a:xfrm>
          <a:prstGeom prst="rect">
            <a:avLst/>
          </a:prstGeom>
        </p:spPr>
        <p:txBody>
          <a:bodyPr vert="horz" wrap="square" lIns="0" tIns="12700" rIns="0" bIns="0" rtlCol="0">
            <a:spAutoFit/>
          </a:bodyPr>
          <a:lstStyle/>
          <a:p>
            <a:pPr marL="12700">
              <a:lnSpc>
                <a:spcPct val="100000"/>
              </a:lnSpc>
              <a:spcBef>
                <a:spcPts val="100"/>
              </a:spcBef>
            </a:pPr>
            <a:r>
              <a:rPr spc="-45" dirty="0"/>
              <a:t>Implications</a:t>
            </a:r>
            <a:r>
              <a:rPr spc="-180" dirty="0"/>
              <a:t> </a:t>
            </a:r>
            <a:r>
              <a:rPr spc="-10" dirty="0"/>
              <a:t>for</a:t>
            </a:r>
            <a:r>
              <a:rPr spc="-185" dirty="0"/>
              <a:t> </a:t>
            </a:r>
            <a:r>
              <a:rPr spc="-35" dirty="0"/>
              <a:t>Practitioners</a:t>
            </a:r>
          </a:p>
        </p:txBody>
      </p:sp>
      <p:sp>
        <p:nvSpPr>
          <p:cNvPr id="3" name="object 3"/>
          <p:cNvSpPr txBox="1"/>
          <p:nvPr/>
        </p:nvSpPr>
        <p:spPr>
          <a:xfrm>
            <a:off x="916939" y="1187322"/>
            <a:ext cx="3747770" cy="2235200"/>
          </a:xfrm>
          <a:prstGeom prst="rect">
            <a:avLst/>
          </a:prstGeom>
        </p:spPr>
        <p:txBody>
          <a:bodyPr vert="horz" wrap="square" lIns="0" tIns="132080" rIns="0" bIns="0" rtlCol="0">
            <a:spAutoFit/>
          </a:bodyPr>
          <a:lstStyle/>
          <a:p>
            <a:pPr marL="241300" marR="828675" indent="-229235">
              <a:lnSpc>
                <a:spcPct val="70000"/>
              </a:lnSpc>
              <a:spcBef>
                <a:spcPts val="1040"/>
              </a:spcBef>
              <a:buFont typeface="Arial MT"/>
              <a:buChar char="•"/>
              <a:tabLst>
                <a:tab pos="241300" algn="l"/>
              </a:tabLst>
            </a:pPr>
            <a:r>
              <a:rPr sz="2600" dirty="0">
                <a:solidFill>
                  <a:srgbClr val="4471C4"/>
                </a:solidFill>
                <a:latin typeface="Calibri"/>
                <a:cs typeface="Calibri"/>
              </a:rPr>
              <a:t>Augmenting</a:t>
            </a:r>
            <a:r>
              <a:rPr sz="2600" spc="-90" dirty="0">
                <a:solidFill>
                  <a:srgbClr val="4471C4"/>
                </a:solidFill>
                <a:latin typeface="Calibri"/>
                <a:cs typeface="Calibri"/>
              </a:rPr>
              <a:t> </a:t>
            </a:r>
            <a:r>
              <a:rPr sz="2600" spc="-10" dirty="0">
                <a:solidFill>
                  <a:srgbClr val="4471C4"/>
                </a:solidFill>
                <a:latin typeface="Calibri"/>
                <a:cs typeface="Calibri"/>
              </a:rPr>
              <a:t>human </a:t>
            </a:r>
            <a:r>
              <a:rPr sz="2600" dirty="0">
                <a:solidFill>
                  <a:srgbClr val="4471C4"/>
                </a:solidFill>
                <a:latin typeface="Calibri"/>
                <a:cs typeface="Calibri"/>
              </a:rPr>
              <a:t>expertise</a:t>
            </a:r>
            <a:r>
              <a:rPr sz="2600" spc="-95" dirty="0">
                <a:solidFill>
                  <a:srgbClr val="4471C4"/>
                </a:solidFill>
                <a:latin typeface="Calibri"/>
                <a:cs typeface="Calibri"/>
              </a:rPr>
              <a:t> </a:t>
            </a:r>
            <a:r>
              <a:rPr sz="2600" dirty="0">
                <a:solidFill>
                  <a:srgbClr val="4471C4"/>
                </a:solidFill>
                <a:latin typeface="Calibri"/>
                <a:cs typeface="Calibri"/>
              </a:rPr>
              <a:t>with</a:t>
            </a:r>
            <a:r>
              <a:rPr sz="2600" spc="-55" dirty="0">
                <a:solidFill>
                  <a:srgbClr val="4471C4"/>
                </a:solidFill>
                <a:latin typeface="Calibri"/>
                <a:cs typeface="Calibri"/>
              </a:rPr>
              <a:t> </a:t>
            </a:r>
            <a:r>
              <a:rPr sz="2600" spc="-20" dirty="0">
                <a:solidFill>
                  <a:srgbClr val="4471C4"/>
                </a:solidFill>
                <a:latin typeface="Calibri"/>
                <a:cs typeface="Calibri"/>
              </a:rPr>
              <a:t>LLMs</a:t>
            </a:r>
            <a:endParaRPr sz="2600">
              <a:latin typeface="Calibri"/>
              <a:cs typeface="Calibri"/>
            </a:endParaRPr>
          </a:p>
          <a:p>
            <a:pPr marL="698500" marR="5080" lvl="1" indent="-228600" algn="just">
              <a:lnSpc>
                <a:spcPct val="70000"/>
              </a:lnSpc>
              <a:spcBef>
                <a:spcPts val="495"/>
              </a:spcBef>
              <a:buFont typeface="Arial MT"/>
              <a:buChar char="•"/>
              <a:tabLst>
                <a:tab pos="698500" algn="l"/>
              </a:tabLst>
            </a:pPr>
            <a:r>
              <a:rPr sz="2200" dirty="0">
                <a:latin typeface="Calibri"/>
                <a:cs typeface="Calibri"/>
              </a:rPr>
              <a:t>Assisting</a:t>
            </a:r>
            <a:r>
              <a:rPr sz="2200" spc="-65" dirty="0">
                <a:latin typeface="Calibri"/>
                <a:cs typeface="Calibri"/>
              </a:rPr>
              <a:t> </a:t>
            </a:r>
            <a:r>
              <a:rPr sz="2200" dirty="0">
                <a:latin typeface="Calibri"/>
                <a:cs typeface="Calibri"/>
              </a:rPr>
              <a:t>in</a:t>
            </a:r>
            <a:r>
              <a:rPr sz="2200" spc="-65" dirty="0">
                <a:latin typeface="Calibri"/>
                <a:cs typeface="Calibri"/>
              </a:rPr>
              <a:t> </a:t>
            </a:r>
            <a:r>
              <a:rPr sz="2200" dirty="0">
                <a:latin typeface="Calibri"/>
                <a:cs typeface="Calibri"/>
              </a:rPr>
              <a:t>graph</a:t>
            </a:r>
            <a:r>
              <a:rPr sz="2200" spc="-65" dirty="0">
                <a:latin typeface="Calibri"/>
                <a:cs typeface="Calibri"/>
              </a:rPr>
              <a:t> </a:t>
            </a:r>
            <a:r>
              <a:rPr sz="2200" spc="-10" dirty="0">
                <a:latin typeface="Calibri"/>
                <a:cs typeface="Calibri"/>
              </a:rPr>
              <a:t>creation, </a:t>
            </a:r>
            <a:r>
              <a:rPr sz="2200" dirty="0">
                <a:latin typeface="Calibri"/>
                <a:cs typeface="Calibri"/>
              </a:rPr>
              <a:t>validation,</a:t>
            </a:r>
            <a:r>
              <a:rPr sz="2200" spc="-80" dirty="0">
                <a:latin typeface="Calibri"/>
                <a:cs typeface="Calibri"/>
              </a:rPr>
              <a:t> </a:t>
            </a:r>
            <a:r>
              <a:rPr sz="2200" dirty="0">
                <a:latin typeface="Calibri"/>
                <a:cs typeface="Calibri"/>
              </a:rPr>
              <a:t>and</a:t>
            </a:r>
            <a:r>
              <a:rPr sz="2200" spc="-60" dirty="0">
                <a:latin typeface="Calibri"/>
                <a:cs typeface="Calibri"/>
              </a:rPr>
              <a:t> </a:t>
            </a:r>
            <a:r>
              <a:rPr sz="2200" spc="-10" dirty="0">
                <a:latin typeface="Calibri"/>
                <a:cs typeface="Calibri"/>
              </a:rPr>
              <a:t>robustness checks</a:t>
            </a:r>
            <a:endParaRPr sz="2200">
              <a:latin typeface="Calibri"/>
              <a:cs typeface="Calibri"/>
            </a:endParaRPr>
          </a:p>
          <a:p>
            <a:pPr marL="698500" marR="224790" lvl="1" indent="-228600" algn="just">
              <a:lnSpc>
                <a:spcPct val="70000"/>
              </a:lnSpc>
              <a:spcBef>
                <a:spcPts val="505"/>
              </a:spcBef>
              <a:buFont typeface="Arial MT"/>
              <a:buChar char="•"/>
              <a:tabLst>
                <a:tab pos="698500" algn="l"/>
              </a:tabLst>
            </a:pPr>
            <a:r>
              <a:rPr sz="2200" dirty="0">
                <a:latin typeface="Calibri"/>
                <a:cs typeface="Calibri"/>
              </a:rPr>
              <a:t>Case</a:t>
            </a:r>
            <a:r>
              <a:rPr sz="2200" spc="-40" dirty="0">
                <a:latin typeface="Calibri"/>
                <a:cs typeface="Calibri"/>
              </a:rPr>
              <a:t> </a:t>
            </a:r>
            <a:r>
              <a:rPr sz="2200" dirty="0">
                <a:latin typeface="Calibri"/>
                <a:cs typeface="Calibri"/>
              </a:rPr>
              <a:t>study:</a:t>
            </a:r>
            <a:r>
              <a:rPr sz="2200" spc="-50" dirty="0">
                <a:latin typeface="Calibri"/>
                <a:cs typeface="Calibri"/>
              </a:rPr>
              <a:t> </a:t>
            </a:r>
            <a:r>
              <a:rPr sz="2200" spc="-20" dirty="0">
                <a:latin typeface="Calibri"/>
                <a:cs typeface="Calibri"/>
              </a:rPr>
              <a:t>LLM-</a:t>
            </a:r>
            <a:r>
              <a:rPr sz="2200" spc="-10" dirty="0">
                <a:latin typeface="Calibri"/>
                <a:cs typeface="Calibri"/>
              </a:rPr>
              <a:t>assisted </a:t>
            </a:r>
            <a:r>
              <a:rPr sz="2200" dirty="0">
                <a:latin typeface="Calibri"/>
                <a:cs typeface="Calibri"/>
              </a:rPr>
              <a:t>identification</a:t>
            </a:r>
            <a:r>
              <a:rPr sz="2200" spc="-70" dirty="0">
                <a:latin typeface="Calibri"/>
                <a:cs typeface="Calibri"/>
              </a:rPr>
              <a:t> </a:t>
            </a:r>
            <a:r>
              <a:rPr sz="2200" dirty="0">
                <a:latin typeface="Calibri"/>
                <a:cs typeface="Calibri"/>
              </a:rPr>
              <a:t>of</a:t>
            </a:r>
            <a:r>
              <a:rPr sz="2200" spc="-60" dirty="0">
                <a:latin typeface="Calibri"/>
                <a:cs typeface="Calibri"/>
              </a:rPr>
              <a:t> </a:t>
            </a:r>
            <a:r>
              <a:rPr sz="2200" spc="-10" dirty="0">
                <a:latin typeface="Calibri"/>
                <a:cs typeface="Calibri"/>
              </a:rPr>
              <a:t>negative controls</a:t>
            </a:r>
            <a:endParaRPr sz="2200">
              <a:latin typeface="Calibri"/>
              <a:cs typeface="Calibri"/>
            </a:endParaRPr>
          </a:p>
        </p:txBody>
      </p:sp>
      <p:sp>
        <p:nvSpPr>
          <p:cNvPr id="4" name="object 4"/>
          <p:cNvSpPr txBox="1"/>
          <p:nvPr/>
        </p:nvSpPr>
        <p:spPr>
          <a:xfrm>
            <a:off x="916939" y="3702558"/>
            <a:ext cx="3612515" cy="1468120"/>
          </a:xfrm>
          <a:prstGeom prst="rect">
            <a:avLst/>
          </a:prstGeom>
        </p:spPr>
        <p:txBody>
          <a:bodyPr vert="horz" wrap="square" lIns="0" tIns="132080" rIns="0" bIns="0" rtlCol="0">
            <a:spAutoFit/>
          </a:bodyPr>
          <a:lstStyle/>
          <a:p>
            <a:pPr marL="241300" marR="79375" indent="-229235">
              <a:lnSpc>
                <a:spcPct val="70000"/>
              </a:lnSpc>
              <a:spcBef>
                <a:spcPts val="1040"/>
              </a:spcBef>
              <a:buFont typeface="Arial MT"/>
              <a:buChar char="•"/>
              <a:tabLst>
                <a:tab pos="241300" algn="l"/>
              </a:tabLst>
            </a:pPr>
            <a:r>
              <a:rPr sz="2600" dirty="0">
                <a:solidFill>
                  <a:srgbClr val="4471C4"/>
                </a:solidFill>
                <a:latin typeface="Calibri"/>
                <a:cs typeface="Calibri"/>
              </a:rPr>
              <a:t>LLMs</a:t>
            </a:r>
            <a:r>
              <a:rPr sz="2600" spc="-40" dirty="0">
                <a:solidFill>
                  <a:srgbClr val="4471C4"/>
                </a:solidFill>
                <a:latin typeface="Calibri"/>
                <a:cs typeface="Calibri"/>
              </a:rPr>
              <a:t> </a:t>
            </a:r>
            <a:r>
              <a:rPr sz="2600" dirty="0">
                <a:solidFill>
                  <a:srgbClr val="4471C4"/>
                </a:solidFill>
                <a:latin typeface="Calibri"/>
                <a:cs typeface="Calibri"/>
              </a:rPr>
              <a:t>can</a:t>
            </a:r>
            <a:r>
              <a:rPr sz="2600" spc="-20" dirty="0">
                <a:solidFill>
                  <a:srgbClr val="4471C4"/>
                </a:solidFill>
                <a:latin typeface="Calibri"/>
                <a:cs typeface="Calibri"/>
              </a:rPr>
              <a:t> </a:t>
            </a:r>
            <a:r>
              <a:rPr sz="2600" dirty="0">
                <a:solidFill>
                  <a:srgbClr val="4471C4"/>
                </a:solidFill>
                <a:latin typeface="Calibri"/>
                <a:cs typeface="Calibri"/>
              </a:rPr>
              <a:t>enable</a:t>
            </a:r>
            <a:r>
              <a:rPr sz="2600" spc="-45" dirty="0">
                <a:solidFill>
                  <a:srgbClr val="4471C4"/>
                </a:solidFill>
                <a:latin typeface="Calibri"/>
                <a:cs typeface="Calibri"/>
              </a:rPr>
              <a:t> </a:t>
            </a:r>
            <a:r>
              <a:rPr sz="2600" spc="-10" dirty="0">
                <a:solidFill>
                  <a:srgbClr val="4471C4"/>
                </a:solidFill>
                <a:latin typeface="Calibri"/>
                <a:cs typeface="Calibri"/>
              </a:rPr>
              <a:t>end-</a:t>
            </a:r>
            <a:r>
              <a:rPr sz="2600" spc="-25" dirty="0">
                <a:solidFill>
                  <a:srgbClr val="4471C4"/>
                </a:solidFill>
                <a:latin typeface="Calibri"/>
                <a:cs typeface="Calibri"/>
              </a:rPr>
              <a:t>to- </a:t>
            </a:r>
            <a:r>
              <a:rPr sz="2600" dirty="0">
                <a:solidFill>
                  <a:srgbClr val="4471C4"/>
                </a:solidFill>
                <a:latin typeface="Calibri"/>
                <a:cs typeface="Calibri"/>
              </a:rPr>
              <a:t>end</a:t>
            </a:r>
            <a:r>
              <a:rPr sz="2600" spc="-45" dirty="0">
                <a:solidFill>
                  <a:srgbClr val="4471C4"/>
                </a:solidFill>
                <a:latin typeface="Calibri"/>
                <a:cs typeface="Calibri"/>
              </a:rPr>
              <a:t> </a:t>
            </a:r>
            <a:r>
              <a:rPr sz="2600" dirty="0">
                <a:solidFill>
                  <a:srgbClr val="4471C4"/>
                </a:solidFill>
                <a:latin typeface="Calibri"/>
                <a:cs typeface="Calibri"/>
              </a:rPr>
              <a:t>causal</a:t>
            </a:r>
            <a:r>
              <a:rPr sz="2600" spc="-15" dirty="0">
                <a:solidFill>
                  <a:srgbClr val="4471C4"/>
                </a:solidFill>
                <a:latin typeface="Calibri"/>
                <a:cs typeface="Calibri"/>
              </a:rPr>
              <a:t> </a:t>
            </a:r>
            <a:r>
              <a:rPr sz="2600" spc="-20" dirty="0">
                <a:solidFill>
                  <a:srgbClr val="4471C4"/>
                </a:solidFill>
                <a:latin typeface="Calibri"/>
                <a:cs typeface="Calibri"/>
              </a:rPr>
              <a:t>tools</a:t>
            </a:r>
            <a:endParaRPr sz="2600">
              <a:latin typeface="Calibri"/>
              <a:cs typeface="Calibri"/>
            </a:endParaRPr>
          </a:p>
          <a:p>
            <a:pPr marL="698500" marR="5080" lvl="1" indent="-228600">
              <a:lnSpc>
                <a:spcPct val="70000"/>
              </a:lnSpc>
              <a:spcBef>
                <a:spcPts val="505"/>
              </a:spcBef>
              <a:buFont typeface="Arial MT"/>
              <a:buChar char="•"/>
              <a:tabLst>
                <a:tab pos="698500" algn="l"/>
              </a:tabLst>
            </a:pPr>
            <a:r>
              <a:rPr sz="2200" dirty="0">
                <a:latin typeface="Calibri"/>
                <a:cs typeface="Calibri"/>
              </a:rPr>
              <a:t>Case</a:t>
            </a:r>
            <a:r>
              <a:rPr sz="2200" spc="-45" dirty="0">
                <a:latin typeface="Calibri"/>
                <a:cs typeface="Calibri"/>
              </a:rPr>
              <a:t> </a:t>
            </a:r>
            <a:r>
              <a:rPr sz="2200" dirty="0">
                <a:latin typeface="Calibri"/>
                <a:cs typeface="Calibri"/>
              </a:rPr>
              <a:t>study:</a:t>
            </a:r>
            <a:r>
              <a:rPr sz="2200" spc="-60" dirty="0">
                <a:latin typeface="Calibri"/>
                <a:cs typeface="Calibri"/>
              </a:rPr>
              <a:t> </a:t>
            </a:r>
            <a:r>
              <a:rPr sz="2200" dirty="0">
                <a:latin typeface="Calibri"/>
                <a:cs typeface="Calibri"/>
              </a:rPr>
              <a:t>asking</a:t>
            </a:r>
            <a:r>
              <a:rPr sz="2200" spc="-55" dirty="0">
                <a:latin typeface="Calibri"/>
                <a:cs typeface="Calibri"/>
              </a:rPr>
              <a:t> </a:t>
            </a:r>
            <a:r>
              <a:rPr sz="2200" dirty="0">
                <a:latin typeface="Calibri"/>
                <a:cs typeface="Calibri"/>
              </a:rPr>
              <a:t>LLM</a:t>
            </a:r>
            <a:r>
              <a:rPr sz="2200" spc="-50" dirty="0">
                <a:latin typeface="Calibri"/>
                <a:cs typeface="Calibri"/>
              </a:rPr>
              <a:t> </a:t>
            </a:r>
            <a:r>
              <a:rPr sz="2200" spc="-25" dirty="0">
                <a:latin typeface="Calibri"/>
                <a:cs typeface="Calibri"/>
              </a:rPr>
              <a:t>to </a:t>
            </a:r>
            <a:r>
              <a:rPr sz="2200" spc="-10" dirty="0">
                <a:latin typeface="Calibri"/>
                <a:cs typeface="Calibri"/>
              </a:rPr>
              <a:t>generate</a:t>
            </a:r>
            <a:r>
              <a:rPr sz="2200" spc="-90" dirty="0">
                <a:latin typeface="Calibri"/>
                <a:cs typeface="Calibri"/>
              </a:rPr>
              <a:t> </a:t>
            </a:r>
            <a:r>
              <a:rPr sz="2200" dirty="0">
                <a:latin typeface="Calibri"/>
                <a:cs typeface="Calibri"/>
              </a:rPr>
              <a:t>DoWhy</a:t>
            </a:r>
            <a:r>
              <a:rPr sz="2200" spc="-105" dirty="0">
                <a:latin typeface="Calibri"/>
                <a:cs typeface="Calibri"/>
              </a:rPr>
              <a:t> </a:t>
            </a:r>
            <a:r>
              <a:rPr sz="2200" spc="-25" dirty="0">
                <a:latin typeface="Calibri"/>
                <a:cs typeface="Calibri"/>
              </a:rPr>
              <a:t>and </a:t>
            </a:r>
            <a:r>
              <a:rPr sz="2200" dirty="0">
                <a:latin typeface="Calibri"/>
                <a:cs typeface="Calibri"/>
              </a:rPr>
              <a:t>EconML</a:t>
            </a:r>
            <a:r>
              <a:rPr sz="2200" spc="-75" dirty="0">
                <a:latin typeface="Calibri"/>
                <a:cs typeface="Calibri"/>
              </a:rPr>
              <a:t> </a:t>
            </a:r>
            <a:r>
              <a:rPr sz="2200" dirty="0">
                <a:latin typeface="Calibri"/>
                <a:cs typeface="Calibri"/>
              </a:rPr>
              <a:t>analysis</a:t>
            </a:r>
            <a:r>
              <a:rPr sz="2200" spc="-75" dirty="0">
                <a:latin typeface="Calibri"/>
                <a:cs typeface="Calibri"/>
              </a:rPr>
              <a:t> </a:t>
            </a:r>
            <a:r>
              <a:rPr sz="2200" spc="-20" dirty="0">
                <a:latin typeface="Calibri"/>
                <a:cs typeface="Calibri"/>
              </a:rPr>
              <a:t>code</a:t>
            </a:r>
            <a:endParaRPr sz="2200">
              <a:latin typeface="Calibri"/>
              <a:cs typeface="Calibri"/>
            </a:endParaRPr>
          </a:p>
        </p:txBody>
      </p:sp>
      <p:sp>
        <p:nvSpPr>
          <p:cNvPr id="5" name="object 5"/>
          <p:cNvSpPr txBox="1"/>
          <p:nvPr/>
        </p:nvSpPr>
        <p:spPr>
          <a:xfrm>
            <a:off x="916939" y="5450840"/>
            <a:ext cx="3476625" cy="699770"/>
          </a:xfrm>
          <a:prstGeom prst="rect">
            <a:avLst/>
          </a:prstGeom>
        </p:spPr>
        <p:txBody>
          <a:bodyPr vert="horz" wrap="square" lIns="0" tIns="132080" rIns="0" bIns="0" rtlCol="0">
            <a:spAutoFit/>
          </a:bodyPr>
          <a:lstStyle/>
          <a:p>
            <a:pPr marL="241300" marR="5080" indent="-229235">
              <a:lnSpc>
                <a:spcPct val="70000"/>
              </a:lnSpc>
              <a:spcBef>
                <a:spcPts val="1040"/>
              </a:spcBef>
              <a:buFont typeface="Arial MT"/>
              <a:buChar char="•"/>
              <a:tabLst>
                <a:tab pos="241300" algn="l"/>
              </a:tabLst>
            </a:pPr>
            <a:r>
              <a:rPr sz="2600" dirty="0">
                <a:solidFill>
                  <a:srgbClr val="4471C4"/>
                </a:solidFill>
                <a:latin typeface="Calibri"/>
                <a:cs typeface="Calibri"/>
              </a:rPr>
              <a:t>LLM</a:t>
            </a:r>
            <a:r>
              <a:rPr sz="2600" spc="-20" dirty="0">
                <a:solidFill>
                  <a:srgbClr val="4471C4"/>
                </a:solidFill>
                <a:latin typeface="Calibri"/>
                <a:cs typeface="Calibri"/>
              </a:rPr>
              <a:t> </a:t>
            </a:r>
            <a:r>
              <a:rPr sz="2600" dirty="0">
                <a:solidFill>
                  <a:srgbClr val="4471C4"/>
                </a:solidFill>
                <a:latin typeface="Calibri"/>
                <a:cs typeface="Calibri"/>
              </a:rPr>
              <a:t>as</a:t>
            </a:r>
            <a:r>
              <a:rPr sz="2600" spc="-15" dirty="0">
                <a:solidFill>
                  <a:srgbClr val="4471C4"/>
                </a:solidFill>
                <a:latin typeface="Calibri"/>
                <a:cs typeface="Calibri"/>
              </a:rPr>
              <a:t> </a:t>
            </a:r>
            <a:r>
              <a:rPr sz="2600" dirty="0">
                <a:solidFill>
                  <a:srgbClr val="4471C4"/>
                </a:solidFill>
                <a:latin typeface="Calibri"/>
                <a:cs typeface="Calibri"/>
              </a:rPr>
              <a:t>a</a:t>
            </a:r>
            <a:r>
              <a:rPr sz="2600" spc="-5" dirty="0">
                <a:solidFill>
                  <a:srgbClr val="4471C4"/>
                </a:solidFill>
                <a:latin typeface="Calibri"/>
                <a:cs typeface="Calibri"/>
              </a:rPr>
              <a:t> </a:t>
            </a:r>
            <a:r>
              <a:rPr sz="2600" spc="-10" dirty="0">
                <a:solidFill>
                  <a:srgbClr val="4471C4"/>
                </a:solidFill>
                <a:latin typeface="Calibri"/>
                <a:cs typeface="Calibri"/>
              </a:rPr>
              <a:t>fluid conversational</a:t>
            </a:r>
            <a:r>
              <a:rPr sz="2600" spc="-114" dirty="0">
                <a:solidFill>
                  <a:srgbClr val="4471C4"/>
                </a:solidFill>
                <a:latin typeface="Calibri"/>
                <a:cs typeface="Calibri"/>
              </a:rPr>
              <a:t> </a:t>
            </a:r>
            <a:r>
              <a:rPr sz="2600" spc="-10" dirty="0">
                <a:solidFill>
                  <a:srgbClr val="4471C4"/>
                </a:solidFill>
                <a:latin typeface="Calibri"/>
                <a:cs typeface="Calibri"/>
              </a:rPr>
              <a:t>interface</a:t>
            </a:r>
            <a:endParaRPr sz="2600">
              <a:latin typeface="Calibri"/>
              <a:cs typeface="Calibri"/>
            </a:endParaRPr>
          </a:p>
        </p:txBody>
      </p:sp>
      <p:grpSp>
        <p:nvGrpSpPr>
          <p:cNvPr id="6" name="object 6"/>
          <p:cNvGrpSpPr/>
          <p:nvPr/>
        </p:nvGrpSpPr>
        <p:grpSpPr>
          <a:xfrm>
            <a:off x="5039866" y="1164328"/>
            <a:ext cx="6847840" cy="3629025"/>
            <a:chOff x="5039866" y="1164328"/>
            <a:chExt cx="6847840" cy="3629025"/>
          </a:xfrm>
        </p:grpSpPr>
        <p:pic>
          <p:nvPicPr>
            <p:cNvPr id="7" name="object 7"/>
            <p:cNvPicPr/>
            <p:nvPr/>
          </p:nvPicPr>
          <p:blipFill>
            <a:blip r:embed="rId2" cstate="print"/>
            <a:stretch>
              <a:fillRect/>
            </a:stretch>
          </p:blipFill>
          <p:spPr>
            <a:xfrm>
              <a:off x="5039866" y="1164328"/>
              <a:ext cx="6847336" cy="3628655"/>
            </a:xfrm>
            <a:prstGeom prst="rect">
              <a:avLst/>
            </a:prstGeom>
          </p:spPr>
        </p:pic>
        <p:pic>
          <p:nvPicPr>
            <p:cNvPr id="8" name="object 8"/>
            <p:cNvPicPr/>
            <p:nvPr/>
          </p:nvPicPr>
          <p:blipFill>
            <a:blip r:embed="rId3" cstate="print"/>
            <a:stretch>
              <a:fillRect/>
            </a:stretch>
          </p:blipFill>
          <p:spPr>
            <a:xfrm>
              <a:off x="5094732" y="1210055"/>
              <a:ext cx="6687311" cy="3477767"/>
            </a:xfrm>
            <a:prstGeom prst="rect">
              <a:avLst/>
            </a:prstGeom>
          </p:spPr>
        </p:pic>
        <p:sp>
          <p:nvSpPr>
            <p:cNvPr id="9" name="object 9"/>
            <p:cNvSpPr/>
            <p:nvPr/>
          </p:nvSpPr>
          <p:spPr>
            <a:xfrm>
              <a:off x="5075682" y="1191005"/>
              <a:ext cx="6725920" cy="3515995"/>
            </a:xfrm>
            <a:custGeom>
              <a:avLst/>
              <a:gdLst/>
              <a:ahLst/>
              <a:cxnLst/>
              <a:rect l="l" t="t" r="r" b="b"/>
              <a:pathLst>
                <a:path w="6725920" h="3515995">
                  <a:moveTo>
                    <a:pt x="0" y="3515867"/>
                  </a:moveTo>
                  <a:lnTo>
                    <a:pt x="6725411" y="3515867"/>
                  </a:lnTo>
                  <a:lnTo>
                    <a:pt x="6725411" y="0"/>
                  </a:lnTo>
                  <a:lnTo>
                    <a:pt x="0" y="0"/>
                  </a:lnTo>
                  <a:lnTo>
                    <a:pt x="0" y="3515867"/>
                  </a:lnTo>
                  <a:close/>
                </a:path>
              </a:pathLst>
            </a:custGeom>
            <a:ln w="38100">
              <a:solidFill>
                <a:srgbClr val="000000"/>
              </a:solidFill>
            </a:ln>
          </p:spPr>
          <p:txBody>
            <a:bodyPr wrap="square" lIns="0" tIns="0" rIns="0" bIns="0" rtlCol="0"/>
            <a:lstStyle/>
            <a:p>
              <a:endParaRPr/>
            </a:p>
          </p:txBody>
        </p:sp>
        <p:sp>
          <p:nvSpPr>
            <p:cNvPr id="10" name="object 10"/>
            <p:cNvSpPr/>
            <p:nvPr/>
          </p:nvSpPr>
          <p:spPr>
            <a:xfrm>
              <a:off x="5265877" y="3735844"/>
              <a:ext cx="522605" cy="523240"/>
            </a:xfrm>
            <a:custGeom>
              <a:avLst/>
              <a:gdLst/>
              <a:ahLst/>
              <a:cxnLst/>
              <a:rect l="l" t="t" r="r" b="b"/>
              <a:pathLst>
                <a:path w="522604" h="523239">
                  <a:moveTo>
                    <a:pt x="48120" y="385203"/>
                  </a:moveTo>
                  <a:lnTo>
                    <a:pt x="0" y="385203"/>
                  </a:lnTo>
                  <a:lnTo>
                    <a:pt x="0" y="412711"/>
                  </a:lnTo>
                  <a:lnTo>
                    <a:pt x="48120" y="412711"/>
                  </a:lnTo>
                  <a:lnTo>
                    <a:pt x="48120" y="385203"/>
                  </a:lnTo>
                  <a:close/>
                </a:path>
                <a:path w="522604" h="523239">
                  <a:moveTo>
                    <a:pt x="48120" y="330174"/>
                  </a:moveTo>
                  <a:lnTo>
                    <a:pt x="0" y="330174"/>
                  </a:lnTo>
                  <a:lnTo>
                    <a:pt x="0" y="357682"/>
                  </a:lnTo>
                  <a:lnTo>
                    <a:pt x="48120" y="357682"/>
                  </a:lnTo>
                  <a:lnTo>
                    <a:pt x="48120" y="330174"/>
                  </a:lnTo>
                  <a:close/>
                </a:path>
                <a:path w="522604" h="523239">
                  <a:moveTo>
                    <a:pt x="48120" y="275145"/>
                  </a:moveTo>
                  <a:lnTo>
                    <a:pt x="0" y="275145"/>
                  </a:lnTo>
                  <a:lnTo>
                    <a:pt x="0" y="302653"/>
                  </a:lnTo>
                  <a:lnTo>
                    <a:pt x="48120" y="302653"/>
                  </a:lnTo>
                  <a:lnTo>
                    <a:pt x="48120" y="275145"/>
                  </a:lnTo>
                  <a:close/>
                </a:path>
                <a:path w="522604" h="523239">
                  <a:moveTo>
                    <a:pt x="48120" y="220116"/>
                  </a:moveTo>
                  <a:lnTo>
                    <a:pt x="0" y="220116"/>
                  </a:lnTo>
                  <a:lnTo>
                    <a:pt x="0" y="247624"/>
                  </a:lnTo>
                  <a:lnTo>
                    <a:pt x="48120" y="247624"/>
                  </a:lnTo>
                  <a:lnTo>
                    <a:pt x="48120" y="220116"/>
                  </a:lnTo>
                  <a:close/>
                </a:path>
                <a:path w="522604" h="523239">
                  <a:moveTo>
                    <a:pt x="48120" y="165087"/>
                  </a:moveTo>
                  <a:lnTo>
                    <a:pt x="0" y="165087"/>
                  </a:lnTo>
                  <a:lnTo>
                    <a:pt x="0" y="192595"/>
                  </a:lnTo>
                  <a:lnTo>
                    <a:pt x="48120" y="192595"/>
                  </a:lnTo>
                  <a:lnTo>
                    <a:pt x="48120" y="165087"/>
                  </a:lnTo>
                  <a:close/>
                </a:path>
                <a:path w="522604" h="523239">
                  <a:moveTo>
                    <a:pt x="48120" y="110058"/>
                  </a:moveTo>
                  <a:lnTo>
                    <a:pt x="0" y="110058"/>
                  </a:lnTo>
                  <a:lnTo>
                    <a:pt x="0" y="137566"/>
                  </a:lnTo>
                  <a:lnTo>
                    <a:pt x="48120" y="137566"/>
                  </a:lnTo>
                  <a:lnTo>
                    <a:pt x="48120" y="110058"/>
                  </a:lnTo>
                  <a:close/>
                </a:path>
                <a:path w="522604" h="523239">
                  <a:moveTo>
                    <a:pt x="137490" y="474624"/>
                  </a:moveTo>
                  <a:lnTo>
                    <a:pt x="109994" y="474624"/>
                  </a:lnTo>
                  <a:lnTo>
                    <a:pt x="109994" y="522770"/>
                  </a:lnTo>
                  <a:lnTo>
                    <a:pt x="137490" y="522770"/>
                  </a:lnTo>
                  <a:lnTo>
                    <a:pt x="137490" y="474624"/>
                  </a:lnTo>
                  <a:close/>
                </a:path>
                <a:path w="522604" h="523239">
                  <a:moveTo>
                    <a:pt x="137490" y="0"/>
                  </a:moveTo>
                  <a:lnTo>
                    <a:pt x="109994" y="0"/>
                  </a:lnTo>
                  <a:lnTo>
                    <a:pt x="109994" y="48158"/>
                  </a:lnTo>
                  <a:lnTo>
                    <a:pt x="137490" y="48158"/>
                  </a:lnTo>
                  <a:lnTo>
                    <a:pt x="137490" y="0"/>
                  </a:lnTo>
                  <a:close/>
                </a:path>
                <a:path w="522604" h="523239">
                  <a:moveTo>
                    <a:pt x="192493" y="474624"/>
                  </a:moveTo>
                  <a:lnTo>
                    <a:pt x="164998" y="474624"/>
                  </a:lnTo>
                  <a:lnTo>
                    <a:pt x="164998" y="522770"/>
                  </a:lnTo>
                  <a:lnTo>
                    <a:pt x="192493" y="522770"/>
                  </a:lnTo>
                  <a:lnTo>
                    <a:pt x="192493" y="474624"/>
                  </a:lnTo>
                  <a:close/>
                </a:path>
                <a:path w="522604" h="523239">
                  <a:moveTo>
                    <a:pt x="192493" y="0"/>
                  </a:moveTo>
                  <a:lnTo>
                    <a:pt x="164998" y="0"/>
                  </a:lnTo>
                  <a:lnTo>
                    <a:pt x="164998" y="48158"/>
                  </a:lnTo>
                  <a:lnTo>
                    <a:pt x="192493" y="48158"/>
                  </a:lnTo>
                  <a:lnTo>
                    <a:pt x="192493" y="0"/>
                  </a:lnTo>
                  <a:close/>
                </a:path>
                <a:path w="522604" h="523239">
                  <a:moveTo>
                    <a:pt x="247484" y="474624"/>
                  </a:moveTo>
                  <a:lnTo>
                    <a:pt x="219989" y="474624"/>
                  </a:lnTo>
                  <a:lnTo>
                    <a:pt x="219989" y="522770"/>
                  </a:lnTo>
                  <a:lnTo>
                    <a:pt x="247484" y="522770"/>
                  </a:lnTo>
                  <a:lnTo>
                    <a:pt x="247484" y="474624"/>
                  </a:lnTo>
                  <a:close/>
                </a:path>
                <a:path w="522604" h="523239">
                  <a:moveTo>
                    <a:pt x="247484" y="0"/>
                  </a:moveTo>
                  <a:lnTo>
                    <a:pt x="219989" y="0"/>
                  </a:lnTo>
                  <a:lnTo>
                    <a:pt x="219989" y="48158"/>
                  </a:lnTo>
                  <a:lnTo>
                    <a:pt x="247484" y="48158"/>
                  </a:lnTo>
                  <a:lnTo>
                    <a:pt x="247484" y="0"/>
                  </a:lnTo>
                  <a:close/>
                </a:path>
                <a:path w="522604" h="523239">
                  <a:moveTo>
                    <a:pt x="302488" y="474624"/>
                  </a:moveTo>
                  <a:lnTo>
                    <a:pt x="274993" y="474624"/>
                  </a:lnTo>
                  <a:lnTo>
                    <a:pt x="274993" y="522770"/>
                  </a:lnTo>
                  <a:lnTo>
                    <a:pt x="302488" y="522770"/>
                  </a:lnTo>
                  <a:lnTo>
                    <a:pt x="302488" y="474624"/>
                  </a:lnTo>
                  <a:close/>
                </a:path>
                <a:path w="522604" h="523239">
                  <a:moveTo>
                    <a:pt x="302488" y="0"/>
                  </a:moveTo>
                  <a:lnTo>
                    <a:pt x="274993" y="0"/>
                  </a:lnTo>
                  <a:lnTo>
                    <a:pt x="274993" y="48158"/>
                  </a:lnTo>
                  <a:lnTo>
                    <a:pt x="302488" y="48158"/>
                  </a:lnTo>
                  <a:lnTo>
                    <a:pt x="302488" y="0"/>
                  </a:lnTo>
                  <a:close/>
                </a:path>
                <a:path w="522604" h="523239">
                  <a:moveTo>
                    <a:pt x="350608" y="171970"/>
                  </a:moveTo>
                  <a:lnTo>
                    <a:pt x="171869" y="171970"/>
                  </a:lnTo>
                  <a:lnTo>
                    <a:pt x="171869" y="350799"/>
                  </a:lnTo>
                  <a:lnTo>
                    <a:pt x="350608" y="350799"/>
                  </a:lnTo>
                  <a:lnTo>
                    <a:pt x="350608" y="171970"/>
                  </a:lnTo>
                  <a:close/>
                </a:path>
                <a:path w="522604" h="523239">
                  <a:moveTo>
                    <a:pt x="357479" y="474624"/>
                  </a:moveTo>
                  <a:lnTo>
                    <a:pt x="329984" y="474624"/>
                  </a:lnTo>
                  <a:lnTo>
                    <a:pt x="329984" y="522770"/>
                  </a:lnTo>
                  <a:lnTo>
                    <a:pt x="357479" y="522770"/>
                  </a:lnTo>
                  <a:lnTo>
                    <a:pt x="357479" y="474624"/>
                  </a:lnTo>
                  <a:close/>
                </a:path>
                <a:path w="522604" h="523239">
                  <a:moveTo>
                    <a:pt x="357479" y="0"/>
                  </a:moveTo>
                  <a:lnTo>
                    <a:pt x="329984" y="0"/>
                  </a:lnTo>
                  <a:lnTo>
                    <a:pt x="329984" y="48158"/>
                  </a:lnTo>
                  <a:lnTo>
                    <a:pt x="357479" y="48158"/>
                  </a:lnTo>
                  <a:lnTo>
                    <a:pt x="357479" y="0"/>
                  </a:lnTo>
                  <a:close/>
                </a:path>
                <a:path w="522604" h="523239">
                  <a:moveTo>
                    <a:pt x="412483" y="474624"/>
                  </a:moveTo>
                  <a:lnTo>
                    <a:pt x="384987" y="474624"/>
                  </a:lnTo>
                  <a:lnTo>
                    <a:pt x="384987" y="522770"/>
                  </a:lnTo>
                  <a:lnTo>
                    <a:pt x="412483" y="522770"/>
                  </a:lnTo>
                  <a:lnTo>
                    <a:pt x="412483" y="474624"/>
                  </a:lnTo>
                  <a:close/>
                </a:path>
                <a:path w="522604" h="523239">
                  <a:moveTo>
                    <a:pt x="412483" y="0"/>
                  </a:moveTo>
                  <a:lnTo>
                    <a:pt x="384987" y="0"/>
                  </a:lnTo>
                  <a:lnTo>
                    <a:pt x="384987" y="48158"/>
                  </a:lnTo>
                  <a:lnTo>
                    <a:pt x="412483" y="48158"/>
                  </a:lnTo>
                  <a:lnTo>
                    <a:pt x="412483" y="0"/>
                  </a:lnTo>
                  <a:close/>
                </a:path>
                <a:path w="522604" h="523239">
                  <a:moveTo>
                    <a:pt x="446862" y="103174"/>
                  </a:moveTo>
                  <a:lnTo>
                    <a:pt x="444690" y="92468"/>
                  </a:lnTo>
                  <a:lnTo>
                    <a:pt x="438797" y="83731"/>
                  </a:lnTo>
                  <a:lnTo>
                    <a:pt x="430060" y="77825"/>
                  </a:lnTo>
                  <a:lnTo>
                    <a:pt x="419354" y="75666"/>
                  </a:lnTo>
                  <a:lnTo>
                    <a:pt x="378104" y="75666"/>
                  </a:lnTo>
                  <a:lnTo>
                    <a:pt x="378104" y="144449"/>
                  </a:lnTo>
                  <a:lnTo>
                    <a:pt x="378104" y="378320"/>
                  </a:lnTo>
                  <a:lnTo>
                    <a:pt x="144373" y="378320"/>
                  </a:lnTo>
                  <a:lnTo>
                    <a:pt x="144373" y="144449"/>
                  </a:lnTo>
                  <a:lnTo>
                    <a:pt x="378104" y="144449"/>
                  </a:lnTo>
                  <a:lnTo>
                    <a:pt x="378104" y="75666"/>
                  </a:lnTo>
                  <a:lnTo>
                    <a:pt x="103124" y="75666"/>
                  </a:lnTo>
                  <a:lnTo>
                    <a:pt x="92417" y="77825"/>
                  </a:lnTo>
                  <a:lnTo>
                    <a:pt x="83680" y="83731"/>
                  </a:lnTo>
                  <a:lnTo>
                    <a:pt x="77787" y="92468"/>
                  </a:lnTo>
                  <a:lnTo>
                    <a:pt x="75628" y="103174"/>
                  </a:lnTo>
                  <a:lnTo>
                    <a:pt x="75628" y="419595"/>
                  </a:lnTo>
                  <a:lnTo>
                    <a:pt x="77787" y="430301"/>
                  </a:lnTo>
                  <a:lnTo>
                    <a:pt x="83680" y="439051"/>
                  </a:lnTo>
                  <a:lnTo>
                    <a:pt x="92417" y="444944"/>
                  </a:lnTo>
                  <a:lnTo>
                    <a:pt x="103124" y="447103"/>
                  </a:lnTo>
                  <a:lnTo>
                    <a:pt x="419354" y="447103"/>
                  </a:lnTo>
                  <a:lnTo>
                    <a:pt x="430060" y="444944"/>
                  </a:lnTo>
                  <a:lnTo>
                    <a:pt x="438797" y="439051"/>
                  </a:lnTo>
                  <a:lnTo>
                    <a:pt x="444690" y="430301"/>
                  </a:lnTo>
                  <a:lnTo>
                    <a:pt x="446862" y="419595"/>
                  </a:lnTo>
                  <a:lnTo>
                    <a:pt x="446862" y="378320"/>
                  </a:lnTo>
                  <a:lnTo>
                    <a:pt x="446862" y="144449"/>
                  </a:lnTo>
                  <a:lnTo>
                    <a:pt x="446862" y="103174"/>
                  </a:lnTo>
                  <a:close/>
                </a:path>
                <a:path w="522604" h="523239">
                  <a:moveTo>
                    <a:pt x="522478" y="385203"/>
                  </a:moveTo>
                  <a:lnTo>
                    <a:pt x="474357" y="385203"/>
                  </a:lnTo>
                  <a:lnTo>
                    <a:pt x="474357" y="412711"/>
                  </a:lnTo>
                  <a:lnTo>
                    <a:pt x="522478" y="412711"/>
                  </a:lnTo>
                  <a:lnTo>
                    <a:pt x="522478" y="385203"/>
                  </a:lnTo>
                  <a:close/>
                </a:path>
                <a:path w="522604" h="523239">
                  <a:moveTo>
                    <a:pt x="522478" y="330174"/>
                  </a:moveTo>
                  <a:lnTo>
                    <a:pt x="474357" y="330174"/>
                  </a:lnTo>
                  <a:lnTo>
                    <a:pt x="474357" y="357682"/>
                  </a:lnTo>
                  <a:lnTo>
                    <a:pt x="522478" y="357682"/>
                  </a:lnTo>
                  <a:lnTo>
                    <a:pt x="522478" y="330174"/>
                  </a:lnTo>
                  <a:close/>
                </a:path>
                <a:path w="522604" h="523239">
                  <a:moveTo>
                    <a:pt x="522478" y="275145"/>
                  </a:moveTo>
                  <a:lnTo>
                    <a:pt x="474357" y="275145"/>
                  </a:lnTo>
                  <a:lnTo>
                    <a:pt x="474357" y="302653"/>
                  </a:lnTo>
                  <a:lnTo>
                    <a:pt x="522478" y="302653"/>
                  </a:lnTo>
                  <a:lnTo>
                    <a:pt x="522478" y="275145"/>
                  </a:lnTo>
                  <a:close/>
                </a:path>
                <a:path w="522604" h="523239">
                  <a:moveTo>
                    <a:pt x="522478" y="220116"/>
                  </a:moveTo>
                  <a:lnTo>
                    <a:pt x="474357" y="220116"/>
                  </a:lnTo>
                  <a:lnTo>
                    <a:pt x="474357" y="247624"/>
                  </a:lnTo>
                  <a:lnTo>
                    <a:pt x="522478" y="247624"/>
                  </a:lnTo>
                  <a:lnTo>
                    <a:pt x="522478" y="220116"/>
                  </a:lnTo>
                  <a:close/>
                </a:path>
                <a:path w="522604" h="523239">
                  <a:moveTo>
                    <a:pt x="522478" y="165087"/>
                  </a:moveTo>
                  <a:lnTo>
                    <a:pt x="474357" y="165087"/>
                  </a:lnTo>
                  <a:lnTo>
                    <a:pt x="474357" y="192595"/>
                  </a:lnTo>
                  <a:lnTo>
                    <a:pt x="522478" y="192595"/>
                  </a:lnTo>
                  <a:lnTo>
                    <a:pt x="522478" y="165087"/>
                  </a:lnTo>
                  <a:close/>
                </a:path>
                <a:path w="522604" h="523239">
                  <a:moveTo>
                    <a:pt x="522478" y="110058"/>
                  </a:moveTo>
                  <a:lnTo>
                    <a:pt x="474357" y="110058"/>
                  </a:lnTo>
                  <a:lnTo>
                    <a:pt x="474357" y="137566"/>
                  </a:lnTo>
                  <a:lnTo>
                    <a:pt x="522478" y="137566"/>
                  </a:lnTo>
                  <a:lnTo>
                    <a:pt x="522478" y="110058"/>
                  </a:lnTo>
                  <a:close/>
                </a:path>
              </a:pathLst>
            </a:custGeom>
            <a:solidFill>
              <a:srgbClr val="000000"/>
            </a:solidFill>
          </p:spPr>
          <p:txBody>
            <a:bodyPr wrap="square" lIns="0" tIns="0" rIns="0" bIns="0" rtlCol="0"/>
            <a:lstStyle/>
            <a:p>
              <a:endParaRPr/>
            </a:p>
          </p:txBody>
        </p:sp>
      </p:grpSp>
      <p:sp>
        <p:nvSpPr>
          <p:cNvPr id="11" name="object 11"/>
          <p:cNvSpPr txBox="1"/>
          <p:nvPr/>
        </p:nvSpPr>
        <p:spPr>
          <a:xfrm>
            <a:off x="5205984" y="4257802"/>
            <a:ext cx="800100" cy="452755"/>
          </a:xfrm>
          <a:prstGeom prst="rect">
            <a:avLst/>
          </a:prstGeom>
        </p:spPr>
        <p:txBody>
          <a:bodyPr vert="horz" wrap="square" lIns="0" tIns="12700" rIns="0" bIns="0" rtlCol="0">
            <a:spAutoFit/>
          </a:bodyPr>
          <a:lstStyle/>
          <a:p>
            <a:pPr marL="50165" marR="5080" indent="-50800">
              <a:lnSpc>
                <a:spcPct val="100000"/>
              </a:lnSpc>
              <a:spcBef>
                <a:spcPts val="100"/>
              </a:spcBef>
            </a:pPr>
            <a:r>
              <a:rPr sz="1400" spc="-10" dirty="0">
                <a:latin typeface="Calibri"/>
                <a:cs typeface="Calibri"/>
              </a:rPr>
              <a:t>LLM-based discovery</a:t>
            </a:r>
            <a:endParaRPr sz="1400">
              <a:latin typeface="Calibri"/>
              <a:cs typeface="Calibri"/>
            </a:endParaRPr>
          </a:p>
        </p:txBody>
      </p:sp>
      <p:grpSp>
        <p:nvGrpSpPr>
          <p:cNvPr id="12" name="object 12"/>
          <p:cNvGrpSpPr/>
          <p:nvPr/>
        </p:nvGrpSpPr>
        <p:grpSpPr>
          <a:xfrm>
            <a:off x="5522214" y="3085338"/>
            <a:ext cx="5974080" cy="1104900"/>
            <a:chOff x="5522214" y="3085338"/>
            <a:chExt cx="5974080" cy="1104900"/>
          </a:xfrm>
        </p:grpSpPr>
        <p:sp>
          <p:nvSpPr>
            <p:cNvPr id="13" name="object 13"/>
            <p:cNvSpPr/>
            <p:nvPr/>
          </p:nvSpPr>
          <p:spPr>
            <a:xfrm>
              <a:off x="5522214" y="3409569"/>
              <a:ext cx="907415" cy="271780"/>
            </a:xfrm>
            <a:custGeom>
              <a:avLst/>
              <a:gdLst/>
              <a:ahLst/>
              <a:cxnLst/>
              <a:rect l="l" t="t" r="r" b="b"/>
              <a:pathLst>
                <a:path w="907414" h="271779">
                  <a:moveTo>
                    <a:pt x="791937" y="36988"/>
                  </a:moveTo>
                  <a:lnTo>
                    <a:pt x="0" y="234568"/>
                  </a:lnTo>
                  <a:lnTo>
                    <a:pt x="9144" y="271525"/>
                  </a:lnTo>
                  <a:lnTo>
                    <a:pt x="801168" y="73954"/>
                  </a:lnTo>
                  <a:lnTo>
                    <a:pt x="791937" y="36988"/>
                  </a:lnTo>
                  <a:close/>
                </a:path>
                <a:path w="907414" h="271779">
                  <a:moveTo>
                    <a:pt x="902074" y="32384"/>
                  </a:moveTo>
                  <a:lnTo>
                    <a:pt x="810387" y="32384"/>
                  </a:lnTo>
                  <a:lnTo>
                    <a:pt x="819658" y="69341"/>
                  </a:lnTo>
                  <a:lnTo>
                    <a:pt x="801168" y="73954"/>
                  </a:lnTo>
                  <a:lnTo>
                    <a:pt x="810387" y="110870"/>
                  </a:lnTo>
                  <a:lnTo>
                    <a:pt x="902074" y="32384"/>
                  </a:lnTo>
                  <a:close/>
                </a:path>
                <a:path w="907414" h="271779">
                  <a:moveTo>
                    <a:pt x="810387" y="32384"/>
                  </a:moveTo>
                  <a:lnTo>
                    <a:pt x="791937" y="36988"/>
                  </a:lnTo>
                  <a:lnTo>
                    <a:pt x="801168" y="73954"/>
                  </a:lnTo>
                  <a:lnTo>
                    <a:pt x="819658" y="69341"/>
                  </a:lnTo>
                  <a:lnTo>
                    <a:pt x="810387" y="32384"/>
                  </a:lnTo>
                  <a:close/>
                </a:path>
                <a:path w="907414" h="271779">
                  <a:moveTo>
                    <a:pt x="782701" y="0"/>
                  </a:moveTo>
                  <a:lnTo>
                    <a:pt x="791937" y="36988"/>
                  </a:lnTo>
                  <a:lnTo>
                    <a:pt x="810387" y="32384"/>
                  </a:lnTo>
                  <a:lnTo>
                    <a:pt x="902074" y="32384"/>
                  </a:lnTo>
                  <a:lnTo>
                    <a:pt x="907414" y="27812"/>
                  </a:lnTo>
                  <a:lnTo>
                    <a:pt x="782701" y="0"/>
                  </a:lnTo>
                  <a:close/>
                </a:path>
              </a:pathLst>
            </a:custGeom>
            <a:solidFill>
              <a:srgbClr val="EC7C30"/>
            </a:solidFill>
          </p:spPr>
          <p:txBody>
            <a:bodyPr wrap="square" lIns="0" tIns="0" rIns="0" bIns="0" rtlCol="0"/>
            <a:lstStyle/>
            <a:p>
              <a:endParaRPr/>
            </a:p>
          </p:txBody>
        </p:sp>
        <p:sp>
          <p:nvSpPr>
            <p:cNvPr id="14" name="object 14"/>
            <p:cNvSpPr/>
            <p:nvPr/>
          </p:nvSpPr>
          <p:spPr>
            <a:xfrm>
              <a:off x="10973257" y="3667264"/>
              <a:ext cx="522605" cy="523240"/>
            </a:xfrm>
            <a:custGeom>
              <a:avLst/>
              <a:gdLst/>
              <a:ahLst/>
              <a:cxnLst/>
              <a:rect l="l" t="t" r="r" b="b"/>
              <a:pathLst>
                <a:path w="522604" h="523239">
                  <a:moveTo>
                    <a:pt x="48120" y="385203"/>
                  </a:moveTo>
                  <a:lnTo>
                    <a:pt x="0" y="385203"/>
                  </a:lnTo>
                  <a:lnTo>
                    <a:pt x="0" y="412711"/>
                  </a:lnTo>
                  <a:lnTo>
                    <a:pt x="48120" y="412711"/>
                  </a:lnTo>
                  <a:lnTo>
                    <a:pt x="48120" y="385203"/>
                  </a:lnTo>
                  <a:close/>
                </a:path>
                <a:path w="522604" h="523239">
                  <a:moveTo>
                    <a:pt x="48120" y="330174"/>
                  </a:moveTo>
                  <a:lnTo>
                    <a:pt x="0" y="330174"/>
                  </a:lnTo>
                  <a:lnTo>
                    <a:pt x="0" y="357682"/>
                  </a:lnTo>
                  <a:lnTo>
                    <a:pt x="48120" y="357682"/>
                  </a:lnTo>
                  <a:lnTo>
                    <a:pt x="48120" y="330174"/>
                  </a:lnTo>
                  <a:close/>
                </a:path>
                <a:path w="522604" h="523239">
                  <a:moveTo>
                    <a:pt x="48120" y="275145"/>
                  </a:moveTo>
                  <a:lnTo>
                    <a:pt x="0" y="275145"/>
                  </a:lnTo>
                  <a:lnTo>
                    <a:pt x="0" y="302653"/>
                  </a:lnTo>
                  <a:lnTo>
                    <a:pt x="48120" y="302653"/>
                  </a:lnTo>
                  <a:lnTo>
                    <a:pt x="48120" y="275145"/>
                  </a:lnTo>
                  <a:close/>
                </a:path>
                <a:path w="522604" h="523239">
                  <a:moveTo>
                    <a:pt x="48120" y="220116"/>
                  </a:moveTo>
                  <a:lnTo>
                    <a:pt x="0" y="220116"/>
                  </a:lnTo>
                  <a:lnTo>
                    <a:pt x="0" y="247624"/>
                  </a:lnTo>
                  <a:lnTo>
                    <a:pt x="48120" y="247624"/>
                  </a:lnTo>
                  <a:lnTo>
                    <a:pt x="48120" y="220116"/>
                  </a:lnTo>
                  <a:close/>
                </a:path>
                <a:path w="522604" h="523239">
                  <a:moveTo>
                    <a:pt x="48120" y="165087"/>
                  </a:moveTo>
                  <a:lnTo>
                    <a:pt x="0" y="165087"/>
                  </a:lnTo>
                  <a:lnTo>
                    <a:pt x="0" y="192595"/>
                  </a:lnTo>
                  <a:lnTo>
                    <a:pt x="48120" y="192595"/>
                  </a:lnTo>
                  <a:lnTo>
                    <a:pt x="48120" y="165087"/>
                  </a:lnTo>
                  <a:close/>
                </a:path>
                <a:path w="522604" h="523239">
                  <a:moveTo>
                    <a:pt x="48120" y="110058"/>
                  </a:moveTo>
                  <a:lnTo>
                    <a:pt x="0" y="110058"/>
                  </a:lnTo>
                  <a:lnTo>
                    <a:pt x="0" y="137566"/>
                  </a:lnTo>
                  <a:lnTo>
                    <a:pt x="48120" y="137566"/>
                  </a:lnTo>
                  <a:lnTo>
                    <a:pt x="48120" y="110058"/>
                  </a:lnTo>
                  <a:close/>
                </a:path>
                <a:path w="522604" h="523239">
                  <a:moveTo>
                    <a:pt x="137490" y="474624"/>
                  </a:moveTo>
                  <a:lnTo>
                    <a:pt x="109994" y="474624"/>
                  </a:lnTo>
                  <a:lnTo>
                    <a:pt x="109994" y="522770"/>
                  </a:lnTo>
                  <a:lnTo>
                    <a:pt x="137490" y="522770"/>
                  </a:lnTo>
                  <a:lnTo>
                    <a:pt x="137490" y="474624"/>
                  </a:lnTo>
                  <a:close/>
                </a:path>
                <a:path w="522604" h="523239">
                  <a:moveTo>
                    <a:pt x="137490" y="0"/>
                  </a:moveTo>
                  <a:lnTo>
                    <a:pt x="109994" y="0"/>
                  </a:lnTo>
                  <a:lnTo>
                    <a:pt x="109994" y="48158"/>
                  </a:lnTo>
                  <a:lnTo>
                    <a:pt x="137490" y="48158"/>
                  </a:lnTo>
                  <a:lnTo>
                    <a:pt x="137490" y="0"/>
                  </a:lnTo>
                  <a:close/>
                </a:path>
                <a:path w="522604" h="523239">
                  <a:moveTo>
                    <a:pt x="192493" y="474624"/>
                  </a:moveTo>
                  <a:lnTo>
                    <a:pt x="164998" y="474624"/>
                  </a:lnTo>
                  <a:lnTo>
                    <a:pt x="164998" y="522770"/>
                  </a:lnTo>
                  <a:lnTo>
                    <a:pt x="192493" y="522770"/>
                  </a:lnTo>
                  <a:lnTo>
                    <a:pt x="192493" y="474624"/>
                  </a:lnTo>
                  <a:close/>
                </a:path>
                <a:path w="522604" h="523239">
                  <a:moveTo>
                    <a:pt x="192493" y="0"/>
                  </a:moveTo>
                  <a:lnTo>
                    <a:pt x="164998" y="0"/>
                  </a:lnTo>
                  <a:lnTo>
                    <a:pt x="164998" y="48158"/>
                  </a:lnTo>
                  <a:lnTo>
                    <a:pt x="192493" y="48158"/>
                  </a:lnTo>
                  <a:lnTo>
                    <a:pt x="192493" y="0"/>
                  </a:lnTo>
                  <a:close/>
                </a:path>
                <a:path w="522604" h="523239">
                  <a:moveTo>
                    <a:pt x="247484" y="474624"/>
                  </a:moveTo>
                  <a:lnTo>
                    <a:pt x="219989" y="474624"/>
                  </a:lnTo>
                  <a:lnTo>
                    <a:pt x="219989" y="522770"/>
                  </a:lnTo>
                  <a:lnTo>
                    <a:pt x="247484" y="522770"/>
                  </a:lnTo>
                  <a:lnTo>
                    <a:pt x="247484" y="474624"/>
                  </a:lnTo>
                  <a:close/>
                </a:path>
                <a:path w="522604" h="523239">
                  <a:moveTo>
                    <a:pt x="247484" y="0"/>
                  </a:moveTo>
                  <a:lnTo>
                    <a:pt x="219989" y="0"/>
                  </a:lnTo>
                  <a:lnTo>
                    <a:pt x="219989" y="48158"/>
                  </a:lnTo>
                  <a:lnTo>
                    <a:pt x="247484" y="48158"/>
                  </a:lnTo>
                  <a:lnTo>
                    <a:pt x="247484" y="0"/>
                  </a:lnTo>
                  <a:close/>
                </a:path>
                <a:path w="522604" h="523239">
                  <a:moveTo>
                    <a:pt x="302488" y="474624"/>
                  </a:moveTo>
                  <a:lnTo>
                    <a:pt x="274993" y="474624"/>
                  </a:lnTo>
                  <a:lnTo>
                    <a:pt x="274993" y="522770"/>
                  </a:lnTo>
                  <a:lnTo>
                    <a:pt x="302488" y="522770"/>
                  </a:lnTo>
                  <a:lnTo>
                    <a:pt x="302488" y="474624"/>
                  </a:lnTo>
                  <a:close/>
                </a:path>
                <a:path w="522604" h="523239">
                  <a:moveTo>
                    <a:pt x="302488" y="0"/>
                  </a:moveTo>
                  <a:lnTo>
                    <a:pt x="274993" y="0"/>
                  </a:lnTo>
                  <a:lnTo>
                    <a:pt x="274993" y="48158"/>
                  </a:lnTo>
                  <a:lnTo>
                    <a:pt x="302488" y="48158"/>
                  </a:lnTo>
                  <a:lnTo>
                    <a:pt x="302488" y="0"/>
                  </a:lnTo>
                  <a:close/>
                </a:path>
                <a:path w="522604" h="523239">
                  <a:moveTo>
                    <a:pt x="350608" y="171970"/>
                  </a:moveTo>
                  <a:lnTo>
                    <a:pt x="171869" y="171970"/>
                  </a:lnTo>
                  <a:lnTo>
                    <a:pt x="171869" y="350812"/>
                  </a:lnTo>
                  <a:lnTo>
                    <a:pt x="350608" y="350812"/>
                  </a:lnTo>
                  <a:lnTo>
                    <a:pt x="350608" y="171970"/>
                  </a:lnTo>
                  <a:close/>
                </a:path>
                <a:path w="522604" h="523239">
                  <a:moveTo>
                    <a:pt x="357479" y="474624"/>
                  </a:moveTo>
                  <a:lnTo>
                    <a:pt x="329984" y="474624"/>
                  </a:lnTo>
                  <a:lnTo>
                    <a:pt x="329984" y="522770"/>
                  </a:lnTo>
                  <a:lnTo>
                    <a:pt x="357479" y="522770"/>
                  </a:lnTo>
                  <a:lnTo>
                    <a:pt x="357479" y="474624"/>
                  </a:lnTo>
                  <a:close/>
                </a:path>
                <a:path w="522604" h="523239">
                  <a:moveTo>
                    <a:pt x="357479" y="0"/>
                  </a:moveTo>
                  <a:lnTo>
                    <a:pt x="329984" y="0"/>
                  </a:lnTo>
                  <a:lnTo>
                    <a:pt x="329984" y="48158"/>
                  </a:lnTo>
                  <a:lnTo>
                    <a:pt x="357479" y="48158"/>
                  </a:lnTo>
                  <a:lnTo>
                    <a:pt x="357479" y="0"/>
                  </a:lnTo>
                  <a:close/>
                </a:path>
                <a:path w="522604" h="523239">
                  <a:moveTo>
                    <a:pt x="412483" y="474624"/>
                  </a:moveTo>
                  <a:lnTo>
                    <a:pt x="384987" y="474624"/>
                  </a:lnTo>
                  <a:lnTo>
                    <a:pt x="384987" y="522770"/>
                  </a:lnTo>
                  <a:lnTo>
                    <a:pt x="412483" y="522770"/>
                  </a:lnTo>
                  <a:lnTo>
                    <a:pt x="412483" y="474624"/>
                  </a:lnTo>
                  <a:close/>
                </a:path>
                <a:path w="522604" h="523239">
                  <a:moveTo>
                    <a:pt x="412483" y="0"/>
                  </a:moveTo>
                  <a:lnTo>
                    <a:pt x="384987" y="0"/>
                  </a:lnTo>
                  <a:lnTo>
                    <a:pt x="384987" y="48158"/>
                  </a:lnTo>
                  <a:lnTo>
                    <a:pt x="412483" y="48158"/>
                  </a:lnTo>
                  <a:lnTo>
                    <a:pt x="412483" y="0"/>
                  </a:lnTo>
                  <a:close/>
                </a:path>
                <a:path w="522604" h="523239">
                  <a:moveTo>
                    <a:pt x="446862" y="103174"/>
                  </a:moveTo>
                  <a:lnTo>
                    <a:pt x="444690" y="92468"/>
                  </a:lnTo>
                  <a:lnTo>
                    <a:pt x="438797" y="83731"/>
                  </a:lnTo>
                  <a:lnTo>
                    <a:pt x="430060" y="77825"/>
                  </a:lnTo>
                  <a:lnTo>
                    <a:pt x="419354" y="75666"/>
                  </a:lnTo>
                  <a:lnTo>
                    <a:pt x="378104" y="75666"/>
                  </a:lnTo>
                  <a:lnTo>
                    <a:pt x="378104" y="144449"/>
                  </a:lnTo>
                  <a:lnTo>
                    <a:pt x="378104" y="378320"/>
                  </a:lnTo>
                  <a:lnTo>
                    <a:pt x="144373" y="378320"/>
                  </a:lnTo>
                  <a:lnTo>
                    <a:pt x="144373" y="144449"/>
                  </a:lnTo>
                  <a:lnTo>
                    <a:pt x="378104" y="144449"/>
                  </a:lnTo>
                  <a:lnTo>
                    <a:pt x="378104" y="75666"/>
                  </a:lnTo>
                  <a:lnTo>
                    <a:pt x="103124" y="75666"/>
                  </a:lnTo>
                  <a:lnTo>
                    <a:pt x="92417" y="77825"/>
                  </a:lnTo>
                  <a:lnTo>
                    <a:pt x="83680" y="83731"/>
                  </a:lnTo>
                  <a:lnTo>
                    <a:pt x="77787" y="92468"/>
                  </a:lnTo>
                  <a:lnTo>
                    <a:pt x="75628" y="103174"/>
                  </a:lnTo>
                  <a:lnTo>
                    <a:pt x="75628" y="419595"/>
                  </a:lnTo>
                  <a:lnTo>
                    <a:pt x="77787" y="430301"/>
                  </a:lnTo>
                  <a:lnTo>
                    <a:pt x="83680" y="439051"/>
                  </a:lnTo>
                  <a:lnTo>
                    <a:pt x="92417" y="444944"/>
                  </a:lnTo>
                  <a:lnTo>
                    <a:pt x="103124" y="447103"/>
                  </a:lnTo>
                  <a:lnTo>
                    <a:pt x="419354" y="447103"/>
                  </a:lnTo>
                  <a:lnTo>
                    <a:pt x="430060" y="444944"/>
                  </a:lnTo>
                  <a:lnTo>
                    <a:pt x="438797" y="439051"/>
                  </a:lnTo>
                  <a:lnTo>
                    <a:pt x="444690" y="430301"/>
                  </a:lnTo>
                  <a:lnTo>
                    <a:pt x="446862" y="419595"/>
                  </a:lnTo>
                  <a:lnTo>
                    <a:pt x="446862" y="378320"/>
                  </a:lnTo>
                  <a:lnTo>
                    <a:pt x="446862" y="144449"/>
                  </a:lnTo>
                  <a:lnTo>
                    <a:pt x="446862" y="103174"/>
                  </a:lnTo>
                  <a:close/>
                </a:path>
                <a:path w="522604" h="523239">
                  <a:moveTo>
                    <a:pt x="522478" y="385203"/>
                  </a:moveTo>
                  <a:lnTo>
                    <a:pt x="474357" y="385203"/>
                  </a:lnTo>
                  <a:lnTo>
                    <a:pt x="474357" y="412711"/>
                  </a:lnTo>
                  <a:lnTo>
                    <a:pt x="522478" y="412711"/>
                  </a:lnTo>
                  <a:lnTo>
                    <a:pt x="522478" y="385203"/>
                  </a:lnTo>
                  <a:close/>
                </a:path>
                <a:path w="522604" h="523239">
                  <a:moveTo>
                    <a:pt x="522478" y="330174"/>
                  </a:moveTo>
                  <a:lnTo>
                    <a:pt x="474357" y="330174"/>
                  </a:lnTo>
                  <a:lnTo>
                    <a:pt x="474357" y="357682"/>
                  </a:lnTo>
                  <a:lnTo>
                    <a:pt x="522478" y="357682"/>
                  </a:lnTo>
                  <a:lnTo>
                    <a:pt x="522478" y="330174"/>
                  </a:lnTo>
                  <a:close/>
                </a:path>
                <a:path w="522604" h="523239">
                  <a:moveTo>
                    <a:pt x="522478" y="275145"/>
                  </a:moveTo>
                  <a:lnTo>
                    <a:pt x="474357" y="275145"/>
                  </a:lnTo>
                  <a:lnTo>
                    <a:pt x="474357" y="302653"/>
                  </a:lnTo>
                  <a:lnTo>
                    <a:pt x="522478" y="302653"/>
                  </a:lnTo>
                  <a:lnTo>
                    <a:pt x="522478" y="275145"/>
                  </a:lnTo>
                  <a:close/>
                </a:path>
                <a:path w="522604" h="523239">
                  <a:moveTo>
                    <a:pt x="522478" y="220116"/>
                  </a:moveTo>
                  <a:lnTo>
                    <a:pt x="474357" y="220116"/>
                  </a:lnTo>
                  <a:lnTo>
                    <a:pt x="474357" y="247624"/>
                  </a:lnTo>
                  <a:lnTo>
                    <a:pt x="522478" y="247624"/>
                  </a:lnTo>
                  <a:lnTo>
                    <a:pt x="522478" y="220116"/>
                  </a:lnTo>
                  <a:close/>
                </a:path>
                <a:path w="522604" h="523239">
                  <a:moveTo>
                    <a:pt x="522478" y="165087"/>
                  </a:moveTo>
                  <a:lnTo>
                    <a:pt x="474357" y="165087"/>
                  </a:lnTo>
                  <a:lnTo>
                    <a:pt x="474357" y="192595"/>
                  </a:lnTo>
                  <a:lnTo>
                    <a:pt x="522478" y="192595"/>
                  </a:lnTo>
                  <a:lnTo>
                    <a:pt x="522478" y="165087"/>
                  </a:lnTo>
                  <a:close/>
                </a:path>
                <a:path w="522604" h="523239">
                  <a:moveTo>
                    <a:pt x="522478" y="110058"/>
                  </a:moveTo>
                  <a:lnTo>
                    <a:pt x="474357" y="110058"/>
                  </a:lnTo>
                  <a:lnTo>
                    <a:pt x="474357" y="137566"/>
                  </a:lnTo>
                  <a:lnTo>
                    <a:pt x="522478" y="137566"/>
                  </a:lnTo>
                  <a:lnTo>
                    <a:pt x="522478" y="110058"/>
                  </a:lnTo>
                  <a:close/>
                </a:path>
              </a:pathLst>
            </a:custGeom>
            <a:solidFill>
              <a:srgbClr val="000000"/>
            </a:solidFill>
          </p:spPr>
          <p:txBody>
            <a:bodyPr wrap="square" lIns="0" tIns="0" rIns="0" bIns="0" rtlCol="0"/>
            <a:lstStyle/>
            <a:p>
              <a:endParaRPr/>
            </a:p>
          </p:txBody>
        </p:sp>
        <p:sp>
          <p:nvSpPr>
            <p:cNvPr id="15" name="object 15"/>
            <p:cNvSpPr/>
            <p:nvPr/>
          </p:nvSpPr>
          <p:spPr>
            <a:xfrm>
              <a:off x="11177016" y="3085338"/>
              <a:ext cx="114300" cy="509905"/>
            </a:xfrm>
            <a:custGeom>
              <a:avLst/>
              <a:gdLst/>
              <a:ahLst/>
              <a:cxnLst/>
              <a:rect l="l" t="t" r="r" b="b"/>
              <a:pathLst>
                <a:path w="114300" h="509904">
                  <a:moveTo>
                    <a:pt x="76200" y="95250"/>
                  </a:moveTo>
                  <a:lnTo>
                    <a:pt x="38100" y="95250"/>
                  </a:lnTo>
                  <a:lnTo>
                    <a:pt x="38100" y="509397"/>
                  </a:lnTo>
                  <a:lnTo>
                    <a:pt x="76200" y="509397"/>
                  </a:lnTo>
                  <a:lnTo>
                    <a:pt x="76200" y="95250"/>
                  </a:lnTo>
                  <a:close/>
                </a:path>
                <a:path w="114300" h="509904">
                  <a:moveTo>
                    <a:pt x="57150" y="0"/>
                  </a:moveTo>
                  <a:lnTo>
                    <a:pt x="0" y="114300"/>
                  </a:lnTo>
                  <a:lnTo>
                    <a:pt x="38100" y="114300"/>
                  </a:lnTo>
                  <a:lnTo>
                    <a:pt x="38100" y="95250"/>
                  </a:lnTo>
                  <a:lnTo>
                    <a:pt x="104775" y="95250"/>
                  </a:lnTo>
                  <a:lnTo>
                    <a:pt x="57150" y="0"/>
                  </a:lnTo>
                  <a:close/>
                </a:path>
                <a:path w="114300" h="509904">
                  <a:moveTo>
                    <a:pt x="104775" y="95250"/>
                  </a:moveTo>
                  <a:lnTo>
                    <a:pt x="76200" y="95250"/>
                  </a:lnTo>
                  <a:lnTo>
                    <a:pt x="76200" y="114300"/>
                  </a:lnTo>
                  <a:lnTo>
                    <a:pt x="114300" y="114300"/>
                  </a:lnTo>
                  <a:lnTo>
                    <a:pt x="104775" y="95250"/>
                  </a:lnTo>
                  <a:close/>
                </a:path>
              </a:pathLst>
            </a:custGeom>
            <a:solidFill>
              <a:srgbClr val="EC7C30"/>
            </a:solidFill>
          </p:spPr>
          <p:txBody>
            <a:bodyPr wrap="square" lIns="0" tIns="0" rIns="0" bIns="0" rtlCol="0"/>
            <a:lstStyle/>
            <a:p>
              <a:endParaRPr/>
            </a:p>
          </p:txBody>
        </p:sp>
      </p:grpSp>
      <p:sp>
        <p:nvSpPr>
          <p:cNvPr id="16" name="object 16"/>
          <p:cNvSpPr txBox="1"/>
          <p:nvPr/>
        </p:nvSpPr>
        <p:spPr>
          <a:xfrm>
            <a:off x="10769854" y="4260850"/>
            <a:ext cx="944880" cy="453390"/>
          </a:xfrm>
          <a:prstGeom prst="rect">
            <a:avLst/>
          </a:prstGeom>
        </p:spPr>
        <p:txBody>
          <a:bodyPr vert="horz" wrap="square" lIns="0" tIns="12700" rIns="0" bIns="0" rtlCol="0">
            <a:spAutoFit/>
          </a:bodyPr>
          <a:lstStyle/>
          <a:p>
            <a:pPr marR="5080" algn="ctr">
              <a:lnSpc>
                <a:spcPct val="100000"/>
              </a:lnSpc>
              <a:spcBef>
                <a:spcPts val="100"/>
              </a:spcBef>
            </a:pPr>
            <a:r>
              <a:rPr sz="1400" spc="-10" dirty="0">
                <a:latin typeface="Calibri"/>
                <a:cs typeface="Calibri"/>
              </a:rPr>
              <a:t>LLM-assisted</a:t>
            </a:r>
            <a:endParaRPr sz="1400">
              <a:latin typeface="Calibri"/>
              <a:cs typeface="Calibri"/>
            </a:endParaRPr>
          </a:p>
          <a:p>
            <a:pPr marR="6985" algn="ctr">
              <a:lnSpc>
                <a:spcPct val="100000"/>
              </a:lnSpc>
              <a:spcBef>
                <a:spcPts val="5"/>
              </a:spcBef>
            </a:pPr>
            <a:r>
              <a:rPr sz="1400" spc="-10" dirty="0">
                <a:latin typeface="Calibri"/>
                <a:cs typeface="Calibri"/>
              </a:rPr>
              <a:t>validation</a:t>
            </a:r>
            <a:endParaRPr sz="1400">
              <a:latin typeface="Calibri"/>
              <a:cs typeface="Calibri"/>
            </a:endParaRPr>
          </a:p>
        </p:txBody>
      </p:sp>
      <p:grpSp>
        <p:nvGrpSpPr>
          <p:cNvPr id="17" name="object 17"/>
          <p:cNvGrpSpPr/>
          <p:nvPr/>
        </p:nvGrpSpPr>
        <p:grpSpPr>
          <a:xfrm>
            <a:off x="6844665" y="4843653"/>
            <a:ext cx="4947920" cy="863600"/>
            <a:chOff x="6844665" y="4843653"/>
            <a:chExt cx="4947920" cy="863600"/>
          </a:xfrm>
        </p:grpSpPr>
        <p:sp>
          <p:nvSpPr>
            <p:cNvPr id="18" name="object 18"/>
            <p:cNvSpPr/>
            <p:nvPr/>
          </p:nvSpPr>
          <p:spPr>
            <a:xfrm>
              <a:off x="6854190" y="4853178"/>
              <a:ext cx="4928870" cy="318770"/>
            </a:xfrm>
            <a:custGeom>
              <a:avLst/>
              <a:gdLst/>
              <a:ahLst/>
              <a:cxnLst/>
              <a:rect l="l" t="t" r="r" b="b"/>
              <a:pathLst>
                <a:path w="4928870" h="318770">
                  <a:moveTo>
                    <a:pt x="4928615" y="0"/>
                  </a:moveTo>
                  <a:lnTo>
                    <a:pt x="4926522" y="62013"/>
                  </a:lnTo>
                  <a:lnTo>
                    <a:pt x="4920821" y="112633"/>
                  </a:lnTo>
                  <a:lnTo>
                    <a:pt x="4912381" y="146750"/>
                  </a:lnTo>
                  <a:lnTo>
                    <a:pt x="4902073" y="159258"/>
                  </a:lnTo>
                  <a:lnTo>
                    <a:pt x="2490851" y="159258"/>
                  </a:lnTo>
                  <a:lnTo>
                    <a:pt x="2480542" y="171765"/>
                  </a:lnTo>
                  <a:lnTo>
                    <a:pt x="2472102" y="205882"/>
                  </a:lnTo>
                  <a:lnTo>
                    <a:pt x="2466401" y="256502"/>
                  </a:lnTo>
                  <a:lnTo>
                    <a:pt x="2464307" y="318516"/>
                  </a:lnTo>
                  <a:lnTo>
                    <a:pt x="2462214" y="256502"/>
                  </a:lnTo>
                  <a:lnTo>
                    <a:pt x="2456513" y="205882"/>
                  </a:lnTo>
                  <a:lnTo>
                    <a:pt x="2448073" y="171765"/>
                  </a:lnTo>
                  <a:lnTo>
                    <a:pt x="2437764" y="159258"/>
                  </a:lnTo>
                  <a:lnTo>
                    <a:pt x="26542" y="159258"/>
                  </a:lnTo>
                  <a:lnTo>
                    <a:pt x="16234" y="146750"/>
                  </a:lnTo>
                  <a:lnTo>
                    <a:pt x="7794" y="112633"/>
                  </a:lnTo>
                  <a:lnTo>
                    <a:pt x="2093" y="62013"/>
                  </a:lnTo>
                  <a:lnTo>
                    <a:pt x="0" y="0"/>
                  </a:lnTo>
                </a:path>
              </a:pathLst>
            </a:custGeom>
            <a:ln w="19049">
              <a:solidFill>
                <a:srgbClr val="4471C4"/>
              </a:solidFill>
            </a:ln>
          </p:spPr>
          <p:txBody>
            <a:bodyPr wrap="square" lIns="0" tIns="0" rIns="0" bIns="0" rtlCol="0"/>
            <a:lstStyle/>
            <a:p>
              <a:endParaRPr/>
            </a:p>
          </p:txBody>
        </p:sp>
        <p:sp>
          <p:nvSpPr>
            <p:cNvPr id="19" name="object 19"/>
            <p:cNvSpPr/>
            <p:nvPr/>
          </p:nvSpPr>
          <p:spPr>
            <a:xfrm>
              <a:off x="7104291" y="5135626"/>
              <a:ext cx="1327150" cy="571500"/>
            </a:xfrm>
            <a:custGeom>
              <a:avLst/>
              <a:gdLst/>
              <a:ahLst/>
              <a:cxnLst/>
              <a:rect l="l" t="t" r="r" b="b"/>
              <a:pathLst>
                <a:path w="1327150" h="571500">
                  <a:moveTo>
                    <a:pt x="415747" y="545769"/>
                  </a:moveTo>
                  <a:lnTo>
                    <a:pt x="364693" y="545769"/>
                  </a:lnTo>
                  <a:lnTo>
                    <a:pt x="364693" y="503428"/>
                  </a:lnTo>
                  <a:lnTo>
                    <a:pt x="364693" y="499402"/>
                  </a:lnTo>
                  <a:lnTo>
                    <a:pt x="364693" y="424116"/>
                  </a:lnTo>
                  <a:lnTo>
                    <a:pt x="364693" y="422097"/>
                  </a:lnTo>
                  <a:lnTo>
                    <a:pt x="364693" y="368998"/>
                  </a:lnTo>
                  <a:lnTo>
                    <a:pt x="357314" y="361607"/>
                  </a:lnTo>
                  <a:lnTo>
                    <a:pt x="301548" y="361607"/>
                  </a:lnTo>
                  <a:lnTo>
                    <a:pt x="301548" y="461759"/>
                  </a:lnTo>
                  <a:lnTo>
                    <a:pt x="263931" y="499402"/>
                  </a:lnTo>
                  <a:lnTo>
                    <a:pt x="254533" y="489991"/>
                  </a:lnTo>
                  <a:lnTo>
                    <a:pt x="282740" y="461759"/>
                  </a:lnTo>
                  <a:lnTo>
                    <a:pt x="254533" y="433527"/>
                  </a:lnTo>
                  <a:lnTo>
                    <a:pt x="263931" y="424116"/>
                  </a:lnTo>
                  <a:lnTo>
                    <a:pt x="301548" y="461759"/>
                  </a:lnTo>
                  <a:lnTo>
                    <a:pt x="301548" y="361607"/>
                  </a:lnTo>
                  <a:lnTo>
                    <a:pt x="241769" y="361607"/>
                  </a:lnTo>
                  <a:lnTo>
                    <a:pt x="241769" y="427482"/>
                  </a:lnTo>
                  <a:lnTo>
                    <a:pt x="210185" y="503428"/>
                  </a:lnTo>
                  <a:lnTo>
                    <a:pt x="199605" y="498729"/>
                  </a:lnTo>
                  <a:lnTo>
                    <a:pt x="198094" y="498055"/>
                  </a:lnTo>
                  <a:lnTo>
                    <a:pt x="229108" y="423443"/>
                  </a:lnTo>
                  <a:lnTo>
                    <a:pt x="229666" y="422097"/>
                  </a:lnTo>
                  <a:lnTo>
                    <a:pt x="241769" y="427482"/>
                  </a:lnTo>
                  <a:lnTo>
                    <a:pt x="241769" y="361607"/>
                  </a:lnTo>
                  <a:lnTo>
                    <a:pt x="184658" y="361607"/>
                  </a:lnTo>
                  <a:lnTo>
                    <a:pt x="184658" y="432854"/>
                  </a:lnTo>
                  <a:lnTo>
                    <a:pt x="156451" y="461086"/>
                  </a:lnTo>
                  <a:lnTo>
                    <a:pt x="184658" y="489318"/>
                  </a:lnTo>
                  <a:lnTo>
                    <a:pt x="175260" y="498729"/>
                  </a:lnTo>
                  <a:lnTo>
                    <a:pt x="137642" y="461086"/>
                  </a:lnTo>
                  <a:lnTo>
                    <a:pt x="175260" y="423443"/>
                  </a:lnTo>
                  <a:lnTo>
                    <a:pt x="184658" y="432854"/>
                  </a:lnTo>
                  <a:lnTo>
                    <a:pt x="184658" y="361607"/>
                  </a:lnTo>
                  <a:lnTo>
                    <a:pt x="82550" y="361607"/>
                  </a:lnTo>
                  <a:lnTo>
                    <a:pt x="75158" y="368998"/>
                  </a:lnTo>
                  <a:lnTo>
                    <a:pt x="75158" y="545769"/>
                  </a:lnTo>
                  <a:lnTo>
                    <a:pt x="24104" y="545769"/>
                  </a:lnTo>
                  <a:lnTo>
                    <a:pt x="24104" y="563918"/>
                  </a:lnTo>
                  <a:lnTo>
                    <a:pt x="31496" y="571322"/>
                  </a:lnTo>
                  <a:lnTo>
                    <a:pt x="408368" y="571322"/>
                  </a:lnTo>
                  <a:lnTo>
                    <a:pt x="415747" y="563918"/>
                  </a:lnTo>
                  <a:lnTo>
                    <a:pt x="415747" y="545769"/>
                  </a:lnTo>
                  <a:close/>
                </a:path>
                <a:path w="1327150" h="571500">
                  <a:moveTo>
                    <a:pt x="439267" y="474522"/>
                  </a:moveTo>
                  <a:lnTo>
                    <a:pt x="427926" y="376389"/>
                  </a:lnTo>
                  <a:lnTo>
                    <a:pt x="427850" y="375729"/>
                  </a:lnTo>
                  <a:lnTo>
                    <a:pt x="425754" y="361429"/>
                  </a:lnTo>
                  <a:lnTo>
                    <a:pt x="402983" y="325983"/>
                  </a:lnTo>
                  <a:lnTo>
                    <a:pt x="369366" y="303136"/>
                  </a:lnTo>
                  <a:lnTo>
                    <a:pt x="355346" y="295744"/>
                  </a:lnTo>
                  <a:lnTo>
                    <a:pt x="351218" y="293560"/>
                  </a:lnTo>
                  <a:lnTo>
                    <a:pt x="332447" y="285661"/>
                  </a:lnTo>
                  <a:lnTo>
                    <a:pt x="332562" y="266839"/>
                  </a:lnTo>
                  <a:lnTo>
                    <a:pt x="332600" y="260781"/>
                  </a:lnTo>
                  <a:lnTo>
                    <a:pt x="332663" y="250532"/>
                  </a:lnTo>
                  <a:lnTo>
                    <a:pt x="332765" y="240626"/>
                  </a:lnTo>
                  <a:lnTo>
                    <a:pt x="333590" y="156349"/>
                  </a:lnTo>
                  <a:lnTo>
                    <a:pt x="333781" y="120980"/>
                  </a:lnTo>
                  <a:lnTo>
                    <a:pt x="333730" y="116954"/>
                  </a:lnTo>
                  <a:lnTo>
                    <a:pt x="320789" y="63614"/>
                  </a:lnTo>
                  <a:lnTo>
                    <a:pt x="298196" y="33959"/>
                  </a:lnTo>
                  <a:lnTo>
                    <a:pt x="298196" y="176098"/>
                  </a:lnTo>
                  <a:lnTo>
                    <a:pt x="286334" y="205740"/>
                  </a:lnTo>
                  <a:lnTo>
                    <a:pt x="271995" y="220395"/>
                  </a:lnTo>
                  <a:lnTo>
                    <a:pt x="271995" y="288340"/>
                  </a:lnTo>
                  <a:lnTo>
                    <a:pt x="259181" y="291769"/>
                  </a:lnTo>
                  <a:lnTo>
                    <a:pt x="246049" y="294055"/>
                  </a:lnTo>
                  <a:lnTo>
                    <a:pt x="232791" y="295338"/>
                  </a:lnTo>
                  <a:lnTo>
                    <a:pt x="219595" y="295744"/>
                  </a:lnTo>
                  <a:lnTo>
                    <a:pt x="206400" y="295338"/>
                  </a:lnTo>
                  <a:lnTo>
                    <a:pt x="193141" y="294055"/>
                  </a:lnTo>
                  <a:lnTo>
                    <a:pt x="180009" y="291769"/>
                  </a:lnTo>
                  <a:lnTo>
                    <a:pt x="167195" y="288340"/>
                  </a:lnTo>
                  <a:lnTo>
                    <a:pt x="172199" y="283121"/>
                  </a:lnTo>
                  <a:lnTo>
                    <a:pt x="176009" y="276745"/>
                  </a:lnTo>
                  <a:lnTo>
                    <a:pt x="178435" y="269633"/>
                  </a:lnTo>
                  <a:lnTo>
                    <a:pt x="179285" y="262128"/>
                  </a:lnTo>
                  <a:lnTo>
                    <a:pt x="179285" y="260781"/>
                  </a:lnTo>
                  <a:lnTo>
                    <a:pt x="199059" y="266839"/>
                  </a:lnTo>
                  <a:lnTo>
                    <a:pt x="219595" y="268859"/>
                  </a:lnTo>
                  <a:lnTo>
                    <a:pt x="240131" y="266839"/>
                  </a:lnTo>
                  <a:lnTo>
                    <a:pt x="259905" y="260781"/>
                  </a:lnTo>
                  <a:lnTo>
                    <a:pt x="259905" y="262128"/>
                  </a:lnTo>
                  <a:lnTo>
                    <a:pt x="271995" y="288340"/>
                  </a:lnTo>
                  <a:lnTo>
                    <a:pt x="271995" y="220395"/>
                  </a:lnTo>
                  <a:lnTo>
                    <a:pt x="264769" y="227774"/>
                  </a:lnTo>
                  <a:lnTo>
                    <a:pt x="236410" y="240093"/>
                  </a:lnTo>
                  <a:lnTo>
                    <a:pt x="181419" y="232625"/>
                  </a:lnTo>
                  <a:lnTo>
                    <a:pt x="148310" y="199224"/>
                  </a:lnTo>
                  <a:lnTo>
                    <a:pt x="140322" y="176098"/>
                  </a:lnTo>
                  <a:lnTo>
                    <a:pt x="145034" y="120980"/>
                  </a:lnTo>
                  <a:lnTo>
                    <a:pt x="293484" y="120980"/>
                  </a:lnTo>
                  <a:lnTo>
                    <a:pt x="298196" y="176098"/>
                  </a:lnTo>
                  <a:lnTo>
                    <a:pt x="298196" y="33959"/>
                  </a:lnTo>
                  <a:lnTo>
                    <a:pt x="289991" y="25742"/>
                  </a:lnTo>
                  <a:lnTo>
                    <a:pt x="277456" y="17475"/>
                  </a:lnTo>
                  <a:lnTo>
                    <a:pt x="269303" y="12090"/>
                  </a:lnTo>
                  <a:lnTo>
                    <a:pt x="266623" y="10756"/>
                  </a:lnTo>
                  <a:lnTo>
                    <a:pt x="262585" y="10756"/>
                  </a:lnTo>
                  <a:lnTo>
                    <a:pt x="260578" y="12763"/>
                  </a:lnTo>
                  <a:lnTo>
                    <a:pt x="254533" y="17475"/>
                  </a:lnTo>
                  <a:lnTo>
                    <a:pt x="247815" y="8064"/>
                  </a:lnTo>
                  <a:lnTo>
                    <a:pt x="245795" y="4699"/>
                  </a:lnTo>
                  <a:lnTo>
                    <a:pt x="242430" y="2679"/>
                  </a:lnTo>
                  <a:lnTo>
                    <a:pt x="232359" y="673"/>
                  </a:lnTo>
                  <a:lnTo>
                    <a:pt x="226314" y="0"/>
                  </a:lnTo>
                  <a:lnTo>
                    <a:pt x="219595" y="0"/>
                  </a:lnTo>
                  <a:lnTo>
                    <a:pt x="180124" y="7226"/>
                  </a:lnTo>
                  <a:lnTo>
                    <a:pt x="145694" y="27559"/>
                  </a:lnTo>
                  <a:lnTo>
                    <a:pt x="116395" y="67970"/>
                  </a:lnTo>
                  <a:lnTo>
                    <a:pt x="106743" y="116954"/>
                  </a:lnTo>
                  <a:lnTo>
                    <a:pt x="106743" y="285661"/>
                  </a:lnTo>
                  <a:lnTo>
                    <a:pt x="87972" y="293852"/>
                  </a:lnTo>
                  <a:lnTo>
                    <a:pt x="52705" y="314007"/>
                  </a:lnTo>
                  <a:lnTo>
                    <a:pt x="18478" y="348081"/>
                  </a:lnTo>
                  <a:lnTo>
                    <a:pt x="0" y="474522"/>
                  </a:lnTo>
                  <a:lnTo>
                    <a:pt x="0" y="486181"/>
                  </a:lnTo>
                  <a:lnTo>
                    <a:pt x="3035" y="496544"/>
                  </a:lnTo>
                  <a:lnTo>
                    <a:pt x="8597" y="505447"/>
                  </a:lnTo>
                  <a:lnTo>
                    <a:pt x="8712" y="505637"/>
                  </a:lnTo>
                  <a:lnTo>
                    <a:pt x="45059" y="528154"/>
                  </a:lnTo>
                  <a:lnTo>
                    <a:pt x="55016" y="532333"/>
                  </a:lnTo>
                  <a:lnTo>
                    <a:pt x="61061" y="532333"/>
                  </a:lnTo>
                  <a:lnTo>
                    <a:pt x="61061" y="506120"/>
                  </a:lnTo>
                  <a:lnTo>
                    <a:pt x="53505" y="502856"/>
                  </a:lnTo>
                  <a:lnTo>
                    <a:pt x="46024" y="499148"/>
                  </a:lnTo>
                  <a:lnTo>
                    <a:pt x="38671" y="495058"/>
                  </a:lnTo>
                  <a:lnTo>
                    <a:pt x="31496" y="490664"/>
                  </a:lnTo>
                  <a:lnTo>
                    <a:pt x="27470" y="487972"/>
                  </a:lnTo>
                  <a:lnTo>
                    <a:pt x="25450" y="483260"/>
                  </a:lnTo>
                  <a:lnTo>
                    <a:pt x="26123" y="478561"/>
                  </a:lnTo>
                  <a:lnTo>
                    <a:pt x="38214" y="377736"/>
                  </a:lnTo>
                  <a:lnTo>
                    <a:pt x="38315" y="375729"/>
                  </a:lnTo>
                  <a:lnTo>
                    <a:pt x="39547" y="367893"/>
                  </a:lnTo>
                  <a:lnTo>
                    <a:pt x="39585" y="367601"/>
                  </a:lnTo>
                  <a:lnTo>
                    <a:pt x="68808" y="334797"/>
                  </a:lnTo>
                  <a:lnTo>
                    <a:pt x="108927" y="313347"/>
                  </a:lnTo>
                  <a:lnTo>
                    <a:pt x="134277" y="303136"/>
                  </a:lnTo>
                  <a:lnTo>
                    <a:pt x="151295" y="311277"/>
                  </a:lnTo>
                  <a:lnTo>
                    <a:pt x="171653" y="317411"/>
                  </a:lnTo>
                  <a:lnTo>
                    <a:pt x="194640" y="321284"/>
                  </a:lnTo>
                  <a:lnTo>
                    <a:pt x="219595" y="322630"/>
                  </a:lnTo>
                  <a:lnTo>
                    <a:pt x="244551" y="321284"/>
                  </a:lnTo>
                  <a:lnTo>
                    <a:pt x="267538" y="317411"/>
                  </a:lnTo>
                  <a:lnTo>
                    <a:pt x="287896" y="311277"/>
                  </a:lnTo>
                  <a:lnTo>
                    <a:pt x="304914" y="303136"/>
                  </a:lnTo>
                  <a:lnTo>
                    <a:pt x="330542" y="313347"/>
                  </a:lnTo>
                  <a:lnTo>
                    <a:pt x="370471" y="334797"/>
                  </a:lnTo>
                  <a:lnTo>
                    <a:pt x="399491" y="367601"/>
                  </a:lnTo>
                  <a:lnTo>
                    <a:pt x="400862" y="375729"/>
                  </a:lnTo>
                  <a:lnTo>
                    <a:pt x="400977" y="376389"/>
                  </a:lnTo>
                  <a:lnTo>
                    <a:pt x="413067" y="477888"/>
                  </a:lnTo>
                  <a:lnTo>
                    <a:pt x="413740" y="482600"/>
                  </a:lnTo>
                  <a:lnTo>
                    <a:pt x="411721" y="487299"/>
                  </a:lnTo>
                  <a:lnTo>
                    <a:pt x="378129" y="505447"/>
                  </a:lnTo>
                  <a:lnTo>
                    <a:pt x="378129" y="531660"/>
                  </a:lnTo>
                  <a:lnTo>
                    <a:pt x="384175" y="531660"/>
                  </a:lnTo>
                  <a:lnTo>
                    <a:pt x="394131" y="527761"/>
                  </a:lnTo>
                  <a:lnTo>
                    <a:pt x="430479" y="504685"/>
                  </a:lnTo>
                  <a:lnTo>
                    <a:pt x="439191" y="485419"/>
                  </a:lnTo>
                  <a:lnTo>
                    <a:pt x="439267" y="474522"/>
                  </a:lnTo>
                  <a:close/>
                </a:path>
                <a:path w="1327150" h="571500">
                  <a:moveTo>
                    <a:pt x="852322" y="418452"/>
                  </a:moveTo>
                  <a:lnTo>
                    <a:pt x="804202" y="418452"/>
                  </a:lnTo>
                  <a:lnTo>
                    <a:pt x="804202" y="445909"/>
                  </a:lnTo>
                  <a:lnTo>
                    <a:pt x="852322" y="445909"/>
                  </a:lnTo>
                  <a:lnTo>
                    <a:pt x="852322" y="418452"/>
                  </a:lnTo>
                  <a:close/>
                </a:path>
                <a:path w="1327150" h="571500">
                  <a:moveTo>
                    <a:pt x="852322" y="363550"/>
                  </a:moveTo>
                  <a:lnTo>
                    <a:pt x="804202" y="363550"/>
                  </a:lnTo>
                  <a:lnTo>
                    <a:pt x="804202" y="391007"/>
                  </a:lnTo>
                  <a:lnTo>
                    <a:pt x="852322" y="391007"/>
                  </a:lnTo>
                  <a:lnTo>
                    <a:pt x="852322" y="363550"/>
                  </a:lnTo>
                  <a:close/>
                </a:path>
                <a:path w="1327150" h="571500">
                  <a:moveTo>
                    <a:pt x="852322" y="308648"/>
                  </a:moveTo>
                  <a:lnTo>
                    <a:pt x="804202" y="308648"/>
                  </a:lnTo>
                  <a:lnTo>
                    <a:pt x="804202" y="336105"/>
                  </a:lnTo>
                  <a:lnTo>
                    <a:pt x="852322" y="336105"/>
                  </a:lnTo>
                  <a:lnTo>
                    <a:pt x="852322" y="308648"/>
                  </a:lnTo>
                  <a:close/>
                </a:path>
                <a:path w="1327150" h="571500">
                  <a:moveTo>
                    <a:pt x="852322" y="253746"/>
                  </a:moveTo>
                  <a:lnTo>
                    <a:pt x="804202" y="253746"/>
                  </a:lnTo>
                  <a:lnTo>
                    <a:pt x="804202" y="281203"/>
                  </a:lnTo>
                  <a:lnTo>
                    <a:pt x="852322" y="281203"/>
                  </a:lnTo>
                  <a:lnTo>
                    <a:pt x="852322" y="253746"/>
                  </a:lnTo>
                  <a:close/>
                </a:path>
                <a:path w="1327150" h="571500">
                  <a:moveTo>
                    <a:pt x="852322" y="198843"/>
                  </a:moveTo>
                  <a:lnTo>
                    <a:pt x="804202" y="198843"/>
                  </a:lnTo>
                  <a:lnTo>
                    <a:pt x="804202" y="226301"/>
                  </a:lnTo>
                  <a:lnTo>
                    <a:pt x="852322" y="226301"/>
                  </a:lnTo>
                  <a:lnTo>
                    <a:pt x="852322" y="198843"/>
                  </a:lnTo>
                  <a:close/>
                </a:path>
                <a:path w="1327150" h="571500">
                  <a:moveTo>
                    <a:pt x="852322" y="143941"/>
                  </a:moveTo>
                  <a:lnTo>
                    <a:pt x="804202" y="143941"/>
                  </a:lnTo>
                  <a:lnTo>
                    <a:pt x="804202" y="171399"/>
                  </a:lnTo>
                  <a:lnTo>
                    <a:pt x="852322" y="171399"/>
                  </a:lnTo>
                  <a:lnTo>
                    <a:pt x="852322" y="143941"/>
                  </a:lnTo>
                  <a:close/>
                </a:path>
                <a:path w="1327150" h="571500">
                  <a:moveTo>
                    <a:pt x="941692" y="507669"/>
                  </a:moveTo>
                  <a:lnTo>
                    <a:pt x="914196" y="507669"/>
                  </a:lnTo>
                  <a:lnTo>
                    <a:pt x="914196" y="555713"/>
                  </a:lnTo>
                  <a:lnTo>
                    <a:pt x="941692" y="555713"/>
                  </a:lnTo>
                  <a:lnTo>
                    <a:pt x="941692" y="507669"/>
                  </a:lnTo>
                  <a:close/>
                </a:path>
                <a:path w="1327150" h="571500">
                  <a:moveTo>
                    <a:pt x="941692" y="34137"/>
                  </a:moveTo>
                  <a:lnTo>
                    <a:pt x="914196" y="34137"/>
                  </a:lnTo>
                  <a:lnTo>
                    <a:pt x="914196" y="82181"/>
                  </a:lnTo>
                  <a:lnTo>
                    <a:pt x="941692" y="82181"/>
                  </a:lnTo>
                  <a:lnTo>
                    <a:pt x="941692" y="34137"/>
                  </a:lnTo>
                  <a:close/>
                </a:path>
                <a:path w="1327150" h="571500">
                  <a:moveTo>
                    <a:pt x="996696" y="507669"/>
                  </a:moveTo>
                  <a:lnTo>
                    <a:pt x="969200" y="507669"/>
                  </a:lnTo>
                  <a:lnTo>
                    <a:pt x="969200" y="555713"/>
                  </a:lnTo>
                  <a:lnTo>
                    <a:pt x="996696" y="555713"/>
                  </a:lnTo>
                  <a:lnTo>
                    <a:pt x="996696" y="507669"/>
                  </a:lnTo>
                  <a:close/>
                </a:path>
                <a:path w="1327150" h="571500">
                  <a:moveTo>
                    <a:pt x="996696" y="34137"/>
                  </a:moveTo>
                  <a:lnTo>
                    <a:pt x="969200" y="34137"/>
                  </a:lnTo>
                  <a:lnTo>
                    <a:pt x="969200" y="82181"/>
                  </a:lnTo>
                  <a:lnTo>
                    <a:pt x="996696" y="82181"/>
                  </a:lnTo>
                  <a:lnTo>
                    <a:pt x="996696" y="34137"/>
                  </a:lnTo>
                  <a:close/>
                </a:path>
                <a:path w="1327150" h="571500">
                  <a:moveTo>
                    <a:pt x="1051687" y="507669"/>
                  </a:moveTo>
                  <a:lnTo>
                    <a:pt x="1024191" y="507669"/>
                  </a:lnTo>
                  <a:lnTo>
                    <a:pt x="1024191" y="555713"/>
                  </a:lnTo>
                  <a:lnTo>
                    <a:pt x="1051687" y="555713"/>
                  </a:lnTo>
                  <a:lnTo>
                    <a:pt x="1051687" y="507669"/>
                  </a:lnTo>
                  <a:close/>
                </a:path>
                <a:path w="1327150" h="571500">
                  <a:moveTo>
                    <a:pt x="1051687" y="34137"/>
                  </a:moveTo>
                  <a:lnTo>
                    <a:pt x="1024191" y="34137"/>
                  </a:lnTo>
                  <a:lnTo>
                    <a:pt x="1024191" y="82181"/>
                  </a:lnTo>
                  <a:lnTo>
                    <a:pt x="1051687" y="82181"/>
                  </a:lnTo>
                  <a:lnTo>
                    <a:pt x="1051687" y="34137"/>
                  </a:lnTo>
                  <a:close/>
                </a:path>
                <a:path w="1327150" h="571500">
                  <a:moveTo>
                    <a:pt x="1106690" y="507669"/>
                  </a:moveTo>
                  <a:lnTo>
                    <a:pt x="1079195" y="507669"/>
                  </a:lnTo>
                  <a:lnTo>
                    <a:pt x="1079195" y="555713"/>
                  </a:lnTo>
                  <a:lnTo>
                    <a:pt x="1106690" y="555713"/>
                  </a:lnTo>
                  <a:lnTo>
                    <a:pt x="1106690" y="507669"/>
                  </a:lnTo>
                  <a:close/>
                </a:path>
                <a:path w="1327150" h="571500">
                  <a:moveTo>
                    <a:pt x="1106690" y="34137"/>
                  </a:moveTo>
                  <a:lnTo>
                    <a:pt x="1079195" y="34137"/>
                  </a:lnTo>
                  <a:lnTo>
                    <a:pt x="1079195" y="82181"/>
                  </a:lnTo>
                  <a:lnTo>
                    <a:pt x="1106690" y="82181"/>
                  </a:lnTo>
                  <a:lnTo>
                    <a:pt x="1106690" y="34137"/>
                  </a:lnTo>
                  <a:close/>
                </a:path>
                <a:path w="1327150" h="571500">
                  <a:moveTo>
                    <a:pt x="1161681" y="507669"/>
                  </a:moveTo>
                  <a:lnTo>
                    <a:pt x="1134186" y="507669"/>
                  </a:lnTo>
                  <a:lnTo>
                    <a:pt x="1134186" y="555713"/>
                  </a:lnTo>
                  <a:lnTo>
                    <a:pt x="1161681" y="555713"/>
                  </a:lnTo>
                  <a:lnTo>
                    <a:pt x="1161681" y="507669"/>
                  </a:lnTo>
                  <a:close/>
                </a:path>
                <a:path w="1327150" h="571500">
                  <a:moveTo>
                    <a:pt x="1161681" y="34137"/>
                  </a:moveTo>
                  <a:lnTo>
                    <a:pt x="1134186" y="34137"/>
                  </a:lnTo>
                  <a:lnTo>
                    <a:pt x="1134186" y="82181"/>
                  </a:lnTo>
                  <a:lnTo>
                    <a:pt x="1161681" y="82181"/>
                  </a:lnTo>
                  <a:lnTo>
                    <a:pt x="1161681" y="34137"/>
                  </a:lnTo>
                  <a:close/>
                </a:path>
                <a:path w="1327150" h="571500">
                  <a:moveTo>
                    <a:pt x="1216685" y="507669"/>
                  </a:moveTo>
                  <a:lnTo>
                    <a:pt x="1189189" y="507669"/>
                  </a:lnTo>
                  <a:lnTo>
                    <a:pt x="1189189" y="555713"/>
                  </a:lnTo>
                  <a:lnTo>
                    <a:pt x="1216685" y="555713"/>
                  </a:lnTo>
                  <a:lnTo>
                    <a:pt x="1216685" y="507669"/>
                  </a:lnTo>
                  <a:close/>
                </a:path>
                <a:path w="1327150" h="571500">
                  <a:moveTo>
                    <a:pt x="1216685" y="34137"/>
                  </a:moveTo>
                  <a:lnTo>
                    <a:pt x="1189189" y="34137"/>
                  </a:lnTo>
                  <a:lnTo>
                    <a:pt x="1189189" y="82181"/>
                  </a:lnTo>
                  <a:lnTo>
                    <a:pt x="1216685" y="82181"/>
                  </a:lnTo>
                  <a:lnTo>
                    <a:pt x="1216685" y="34137"/>
                  </a:lnTo>
                  <a:close/>
                </a:path>
                <a:path w="1327150" h="571500">
                  <a:moveTo>
                    <a:pt x="1251064" y="137083"/>
                  </a:moveTo>
                  <a:lnTo>
                    <a:pt x="1248892" y="126390"/>
                  </a:lnTo>
                  <a:lnTo>
                    <a:pt x="1242999" y="117665"/>
                  </a:lnTo>
                  <a:lnTo>
                    <a:pt x="1234262" y="111785"/>
                  </a:lnTo>
                  <a:lnTo>
                    <a:pt x="1223556" y="109626"/>
                  </a:lnTo>
                  <a:lnTo>
                    <a:pt x="1182306" y="109626"/>
                  </a:lnTo>
                  <a:lnTo>
                    <a:pt x="1182306" y="178257"/>
                  </a:lnTo>
                  <a:lnTo>
                    <a:pt x="1182306" y="411594"/>
                  </a:lnTo>
                  <a:lnTo>
                    <a:pt x="948575" y="411594"/>
                  </a:lnTo>
                  <a:lnTo>
                    <a:pt x="948575" y="178257"/>
                  </a:lnTo>
                  <a:lnTo>
                    <a:pt x="1182306" y="178257"/>
                  </a:lnTo>
                  <a:lnTo>
                    <a:pt x="1182306" y="109626"/>
                  </a:lnTo>
                  <a:lnTo>
                    <a:pt x="907326" y="109626"/>
                  </a:lnTo>
                  <a:lnTo>
                    <a:pt x="896620" y="111785"/>
                  </a:lnTo>
                  <a:lnTo>
                    <a:pt x="887882" y="117665"/>
                  </a:lnTo>
                  <a:lnTo>
                    <a:pt x="881989" y="126390"/>
                  </a:lnTo>
                  <a:lnTo>
                    <a:pt x="879830" y="137083"/>
                  </a:lnTo>
                  <a:lnTo>
                    <a:pt x="879830" y="452767"/>
                  </a:lnTo>
                  <a:lnTo>
                    <a:pt x="881989" y="463448"/>
                  </a:lnTo>
                  <a:lnTo>
                    <a:pt x="887882" y="472173"/>
                  </a:lnTo>
                  <a:lnTo>
                    <a:pt x="896620" y="478066"/>
                  </a:lnTo>
                  <a:lnTo>
                    <a:pt x="907326" y="480225"/>
                  </a:lnTo>
                  <a:lnTo>
                    <a:pt x="1223556" y="480225"/>
                  </a:lnTo>
                  <a:lnTo>
                    <a:pt x="1234262" y="478066"/>
                  </a:lnTo>
                  <a:lnTo>
                    <a:pt x="1242999" y="472173"/>
                  </a:lnTo>
                  <a:lnTo>
                    <a:pt x="1248892" y="463448"/>
                  </a:lnTo>
                  <a:lnTo>
                    <a:pt x="1251064" y="452767"/>
                  </a:lnTo>
                  <a:lnTo>
                    <a:pt x="1251064" y="411594"/>
                  </a:lnTo>
                  <a:lnTo>
                    <a:pt x="1251064" y="178257"/>
                  </a:lnTo>
                  <a:lnTo>
                    <a:pt x="1251064" y="137083"/>
                  </a:lnTo>
                  <a:close/>
                </a:path>
                <a:path w="1327150" h="571500">
                  <a:moveTo>
                    <a:pt x="1326680" y="418452"/>
                  </a:moveTo>
                  <a:lnTo>
                    <a:pt x="1278559" y="418452"/>
                  </a:lnTo>
                  <a:lnTo>
                    <a:pt x="1278559" y="445909"/>
                  </a:lnTo>
                  <a:lnTo>
                    <a:pt x="1326680" y="445909"/>
                  </a:lnTo>
                  <a:lnTo>
                    <a:pt x="1326680" y="418452"/>
                  </a:lnTo>
                  <a:close/>
                </a:path>
                <a:path w="1327150" h="571500">
                  <a:moveTo>
                    <a:pt x="1326680" y="363550"/>
                  </a:moveTo>
                  <a:lnTo>
                    <a:pt x="1278559" y="363550"/>
                  </a:lnTo>
                  <a:lnTo>
                    <a:pt x="1278559" y="391007"/>
                  </a:lnTo>
                  <a:lnTo>
                    <a:pt x="1326680" y="391007"/>
                  </a:lnTo>
                  <a:lnTo>
                    <a:pt x="1326680" y="363550"/>
                  </a:lnTo>
                  <a:close/>
                </a:path>
                <a:path w="1327150" h="571500">
                  <a:moveTo>
                    <a:pt x="1326680" y="308648"/>
                  </a:moveTo>
                  <a:lnTo>
                    <a:pt x="1278559" y="308648"/>
                  </a:lnTo>
                  <a:lnTo>
                    <a:pt x="1278559" y="336105"/>
                  </a:lnTo>
                  <a:lnTo>
                    <a:pt x="1326680" y="336105"/>
                  </a:lnTo>
                  <a:lnTo>
                    <a:pt x="1326680" y="308648"/>
                  </a:lnTo>
                  <a:close/>
                </a:path>
                <a:path w="1327150" h="571500">
                  <a:moveTo>
                    <a:pt x="1326680" y="253746"/>
                  </a:moveTo>
                  <a:lnTo>
                    <a:pt x="1278559" y="253746"/>
                  </a:lnTo>
                  <a:lnTo>
                    <a:pt x="1278559" y="281203"/>
                  </a:lnTo>
                  <a:lnTo>
                    <a:pt x="1326680" y="281203"/>
                  </a:lnTo>
                  <a:lnTo>
                    <a:pt x="1326680" y="253746"/>
                  </a:lnTo>
                  <a:close/>
                </a:path>
                <a:path w="1327150" h="571500">
                  <a:moveTo>
                    <a:pt x="1326680" y="198843"/>
                  </a:moveTo>
                  <a:lnTo>
                    <a:pt x="1278559" y="198843"/>
                  </a:lnTo>
                  <a:lnTo>
                    <a:pt x="1278559" y="226301"/>
                  </a:lnTo>
                  <a:lnTo>
                    <a:pt x="1326680" y="226301"/>
                  </a:lnTo>
                  <a:lnTo>
                    <a:pt x="1326680" y="198843"/>
                  </a:lnTo>
                  <a:close/>
                </a:path>
                <a:path w="1327150" h="571500">
                  <a:moveTo>
                    <a:pt x="1326680" y="143941"/>
                  </a:moveTo>
                  <a:lnTo>
                    <a:pt x="1278559" y="143941"/>
                  </a:lnTo>
                  <a:lnTo>
                    <a:pt x="1278559" y="171399"/>
                  </a:lnTo>
                  <a:lnTo>
                    <a:pt x="1326680" y="171399"/>
                  </a:lnTo>
                  <a:lnTo>
                    <a:pt x="1326680" y="143941"/>
                  </a:lnTo>
                  <a:close/>
                </a:path>
              </a:pathLst>
            </a:custGeom>
            <a:solidFill>
              <a:srgbClr val="000000"/>
            </a:solidFill>
          </p:spPr>
          <p:txBody>
            <a:bodyPr wrap="square" lIns="0" tIns="0" rIns="0" bIns="0" rtlCol="0"/>
            <a:lstStyle/>
            <a:p>
              <a:endParaRPr/>
            </a:p>
          </p:txBody>
        </p:sp>
        <p:sp>
          <p:nvSpPr>
            <p:cNvPr id="20" name="object 20"/>
            <p:cNvSpPr/>
            <p:nvPr/>
          </p:nvSpPr>
          <p:spPr>
            <a:xfrm>
              <a:off x="7580249" y="5342890"/>
              <a:ext cx="253365" cy="229870"/>
            </a:xfrm>
            <a:custGeom>
              <a:avLst/>
              <a:gdLst/>
              <a:ahLst/>
              <a:cxnLst/>
              <a:rect l="l" t="t" r="r" b="b"/>
              <a:pathLst>
                <a:path w="253365" h="229870">
                  <a:moveTo>
                    <a:pt x="253238" y="78740"/>
                  </a:moveTo>
                  <a:lnTo>
                    <a:pt x="163322" y="78740"/>
                  </a:lnTo>
                  <a:lnTo>
                    <a:pt x="163322" y="0"/>
                  </a:lnTo>
                  <a:lnTo>
                    <a:pt x="89916" y="0"/>
                  </a:lnTo>
                  <a:lnTo>
                    <a:pt x="89916" y="78740"/>
                  </a:lnTo>
                  <a:lnTo>
                    <a:pt x="0" y="78740"/>
                  </a:lnTo>
                  <a:lnTo>
                    <a:pt x="0" y="152400"/>
                  </a:lnTo>
                  <a:lnTo>
                    <a:pt x="89916" y="152400"/>
                  </a:lnTo>
                  <a:lnTo>
                    <a:pt x="89916" y="229870"/>
                  </a:lnTo>
                  <a:lnTo>
                    <a:pt x="163322" y="229870"/>
                  </a:lnTo>
                  <a:lnTo>
                    <a:pt x="163322" y="152400"/>
                  </a:lnTo>
                  <a:lnTo>
                    <a:pt x="253238" y="152400"/>
                  </a:lnTo>
                  <a:lnTo>
                    <a:pt x="253238" y="78740"/>
                  </a:lnTo>
                  <a:close/>
                </a:path>
              </a:pathLst>
            </a:custGeom>
            <a:solidFill>
              <a:srgbClr val="4471C4"/>
            </a:solidFill>
          </p:spPr>
          <p:txBody>
            <a:bodyPr wrap="square" lIns="0" tIns="0" rIns="0" bIns="0" rtlCol="0"/>
            <a:lstStyle/>
            <a:p>
              <a:endParaRPr/>
            </a:p>
          </p:txBody>
        </p:sp>
        <p:sp>
          <p:nvSpPr>
            <p:cNvPr id="21" name="object 21"/>
            <p:cNvSpPr/>
            <p:nvPr/>
          </p:nvSpPr>
          <p:spPr>
            <a:xfrm>
              <a:off x="7580249" y="5343398"/>
              <a:ext cx="253365" cy="229870"/>
            </a:xfrm>
            <a:custGeom>
              <a:avLst/>
              <a:gdLst/>
              <a:ahLst/>
              <a:cxnLst/>
              <a:rect l="l" t="t" r="r" b="b"/>
              <a:pathLst>
                <a:path w="253365" h="229870">
                  <a:moveTo>
                    <a:pt x="0" y="78104"/>
                  </a:moveTo>
                  <a:lnTo>
                    <a:pt x="89916" y="78104"/>
                  </a:lnTo>
                  <a:lnTo>
                    <a:pt x="89916" y="0"/>
                  </a:lnTo>
                  <a:lnTo>
                    <a:pt x="163322" y="0"/>
                  </a:lnTo>
                  <a:lnTo>
                    <a:pt x="163322" y="78104"/>
                  </a:lnTo>
                  <a:lnTo>
                    <a:pt x="253237" y="78104"/>
                  </a:lnTo>
                  <a:lnTo>
                    <a:pt x="253237" y="151510"/>
                  </a:lnTo>
                  <a:lnTo>
                    <a:pt x="163322" y="151510"/>
                  </a:lnTo>
                  <a:lnTo>
                    <a:pt x="163322" y="229615"/>
                  </a:lnTo>
                  <a:lnTo>
                    <a:pt x="89916" y="229615"/>
                  </a:lnTo>
                  <a:lnTo>
                    <a:pt x="89916" y="151510"/>
                  </a:lnTo>
                  <a:lnTo>
                    <a:pt x="0" y="151510"/>
                  </a:lnTo>
                  <a:lnTo>
                    <a:pt x="0" y="78104"/>
                  </a:lnTo>
                  <a:close/>
                </a:path>
              </a:pathLst>
            </a:custGeom>
            <a:ln w="12700">
              <a:solidFill>
                <a:srgbClr val="172C51"/>
              </a:solidFill>
            </a:ln>
          </p:spPr>
          <p:txBody>
            <a:bodyPr wrap="square" lIns="0" tIns="0" rIns="0" bIns="0" rtlCol="0"/>
            <a:lstStyle/>
            <a:p>
              <a:endParaRPr/>
            </a:p>
          </p:txBody>
        </p:sp>
      </p:grpSp>
      <p:sp>
        <p:nvSpPr>
          <p:cNvPr id="22" name="object 22"/>
          <p:cNvSpPr txBox="1"/>
          <p:nvPr/>
        </p:nvSpPr>
        <p:spPr>
          <a:xfrm>
            <a:off x="8531097" y="5263388"/>
            <a:ext cx="30975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DoWhy/EconML</a:t>
            </a:r>
            <a:r>
              <a:rPr sz="1800" spc="-40" dirty="0">
                <a:latin typeface="Calibri"/>
                <a:cs typeface="Calibri"/>
              </a:rPr>
              <a:t> </a:t>
            </a:r>
            <a:r>
              <a:rPr sz="1800" dirty="0">
                <a:latin typeface="Calibri"/>
                <a:cs typeface="Calibri"/>
              </a:rPr>
              <a:t>code</a:t>
            </a:r>
            <a:r>
              <a:rPr sz="1800" spc="-60" dirty="0">
                <a:latin typeface="Calibri"/>
                <a:cs typeface="Calibri"/>
              </a:rPr>
              <a:t> </a:t>
            </a:r>
            <a:r>
              <a:rPr sz="1800" spc="-10" dirty="0">
                <a:latin typeface="Calibri"/>
                <a:cs typeface="Calibri"/>
              </a:rPr>
              <a:t>generation</a:t>
            </a:r>
            <a:endParaRPr sz="1800">
              <a:latin typeface="Calibri"/>
              <a:cs typeface="Calibri"/>
            </a:endParaRPr>
          </a:p>
        </p:txBody>
      </p:sp>
      <p:sp>
        <p:nvSpPr>
          <p:cNvPr id="23" name="object 23"/>
          <p:cNvSpPr/>
          <p:nvPr/>
        </p:nvSpPr>
        <p:spPr>
          <a:xfrm>
            <a:off x="8080368" y="5341328"/>
            <a:ext cx="179070" cy="178435"/>
          </a:xfrm>
          <a:custGeom>
            <a:avLst/>
            <a:gdLst/>
            <a:ahLst/>
            <a:cxnLst/>
            <a:rect l="l" t="t" r="r" b="b"/>
            <a:pathLst>
              <a:path w="179070" h="178435">
                <a:moveTo>
                  <a:pt x="178742" y="0"/>
                </a:moveTo>
                <a:lnTo>
                  <a:pt x="0" y="0"/>
                </a:lnTo>
                <a:lnTo>
                  <a:pt x="0" y="178431"/>
                </a:lnTo>
                <a:lnTo>
                  <a:pt x="178742" y="178431"/>
                </a:lnTo>
                <a:lnTo>
                  <a:pt x="178742" y="0"/>
                </a:lnTo>
                <a:close/>
              </a:path>
            </a:pathLst>
          </a:custGeom>
          <a:solidFill>
            <a:srgbClr val="000000"/>
          </a:solidFill>
        </p:spPr>
        <p:txBody>
          <a:bodyPr wrap="square" lIns="0" tIns="0" rIns="0" bIns="0" rtlCol="0"/>
          <a:lstStyle/>
          <a:p>
            <a:endParaRPr/>
          </a:p>
        </p:txBody>
      </p:sp>
      <p:grpSp>
        <p:nvGrpSpPr>
          <p:cNvPr id="24" name="object 24"/>
          <p:cNvGrpSpPr/>
          <p:nvPr/>
        </p:nvGrpSpPr>
        <p:grpSpPr>
          <a:xfrm>
            <a:off x="5085969" y="5790057"/>
            <a:ext cx="6706870" cy="971550"/>
            <a:chOff x="5085969" y="5790057"/>
            <a:chExt cx="6706870" cy="971550"/>
          </a:xfrm>
        </p:grpSpPr>
        <p:sp>
          <p:nvSpPr>
            <p:cNvPr id="25" name="object 25"/>
            <p:cNvSpPr/>
            <p:nvPr/>
          </p:nvSpPr>
          <p:spPr>
            <a:xfrm>
              <a:off x="5095494" y="5799582"/>
              <a:ext cx="6687820" cy="318770"/>
            </a:xfrm>
            <a:custGeom>
              <a:avLst/>
              <a:gdLst/>
              <a:ahLst/>
              <a:cxnLst/>
              <a:rect l="l" t="t" r="r" b="b"/>
              <a:pathLst>
                <a:path w="6687820" h="318770">
                  <a:moveTo>
                    <a:pt x="6687311" y="0"/>
                  </a:moveTo>
                  <a:lnTo>
                    <a:pt x="6685218" y="61992"/>
                  </a:lnTo>
                  <a:lnTo>
                    <a:pt x="6679517" y="112614"/>
                  </a:lnTo>
                  <a:lnTo>
                    <a:pt x="6671077" y="146743"/>
                  </a:lnTo>
                  <a:lnTo>
                    <a:pt x="6660769" y="159258"/>
                  </a:lnTo>
                  <a:lnTo>
                    <a:pt x="3370199" y="159258"/>
                  </a:lnTo>
                  <a:lnTo>
                    <a:pt x="3359890" y="171772"/>
                  </a:lnTo>
                  <a:lnTo>
                    <a:pt x="3351450" y="205901"/>
                  </a:lnTo>
                  <a:lnTo>
                    <a:pt x="3345749" y="256523"/>
                  </a:lnTo>
                  <a:lnTo>
                    <a:pt x="3343655" y="318516"/>
                  </a:lnTo>
                  <a:lnTo>
                    <a:pt x="3341562" y="256523"/>
                  </a:lnTo>
                  <a:lnTo>
                    <a:pt x="3335861" y="205901"/>
                  </a:lnTo>
                  <a:lnTo>
                    <a:pt x="3327421" y="171772"/>
                  </a:lnTo>
                  <a:lnTo>
                    <a:pt x="3317112" y="159258"/>
                  </a:lnTo>
                  <a:lnTo>
                    <a:pt x="26542" y="159258"/>
                  </a:lnTo>
                  <a:lnTo>
                    <a:pt x="16234" y="146743"/>
                  </a:lnTo>
                  <a:lnTo>
                    <a:pt x="7794" y="112614"/>
                  </a:lnTo>
                  <a:lnTo>
                    <a:pt x="2093" y="61992"/>
                  </a:lnTo>
                  <a:lnTo>
                    <a:pt x="0" y="0"/>
                  </a:lnTo>
                </a:path>
              </a:pathLst>
            </a:custGeom>
            <a:ln w="19050">
              <a:solidFill>
                <a:srgbClr val="4471C4"/>
              </a:solidFill>
            </a:ln>
          </p:spPr>
          <p:txBody>
            <a:bodyPr wrap="square" lIns="0" tIns="0" rIns="0" bIns="0" rtlCol="0"/>
            <a:lstStyle/>
            <a:p>
              <a:endParaRPr/>
            </a:p>
          </p:txBody>
        </p:sp>
        <p:sp>
          <p:nvSpPr>
            <p:cNvPr id="26" name="object 26"/>
            <p:cNvSpPr/>
            <p:nvPr/>
          </p:nvSpPr>
          <p:spPr>
            <a:xfrm>
              <a:off x="7019932" y="6630113"/>
              <a:ext cx="263525" cy="131445"/>
            </a:xfrm>
            <a:custGeom>
              <a:avLst/>
              <a:gdLst/>
              <a:ahLst/>
              <a:cxnLst/>
              <a:rect l="l" t="t" r="r" b="b"/>
              <a:pathLst>
                <a:path w="263525" h="131445">
                  <a:moveTo>
                    <a:pt x="131423" y="0"/>
                  </a:moveTo>
                  <a:lnTo>
                    <a:pt x="90751" y="4684"/>
                  </a:lnTo>
                  <a:lnTo>
                    <a:pt x="43994" y="20643"/>
                  </a:lnTo>
                  <a:lnTo>
                    <a:pt x="7621" y="43986"/>
                  </a:lnTo>
                  <a:lnTo>
                    <a:pt x="0" y="65005"/>
                  </a:lnTo>
                  <a:lnTo>
                    <a:pt x="0" y="131147"/>
                  </a:lnTo>
                  <a:lnTo>
                    <a:pt x="263227" y="131147"/>
                  </a:lnTo>
                  <a:lnTo>
                    <a:pt x="263226" y="65384"/>
                  </a:lnTo>
                  <a:lnTo>
                    <a:pt x="235232" y="28855"/>
                  </a:lnTo>
                  <a:lnTo>
                    <a:pt x="172284" y="5208"/>
                  </a:lnTo>
                  <a:lnTo>
                    <a:pt x="131423" y="0"/>
                  </a:lnTo>
                  <a:close/>
                </a:path>
              </a:pathLst>
            </a:custGeom>
            <a:solidFill>
              <a:srgbClr val="000000"/>
            </a:solidFill>
          </p:spPr>
          <p:txBody>
            <a:bodyPr wrap="square" lIns="0" tIns="0" rIns="0" bIns="0" rtlCol="0"/>
            <a:lstStyle/>
            <a:p>
              <a:endParaRPr/>
            </a:p>
          </p:txBody>
        </p:sp>
        <p:pic>
          <p:nvPicPr>
            <p:cNvPr id="27" name="object 27"/>
            <p:cNvPicPr/>
            <p:nvPr/>
          </p:nvPicPr>
          <p:blipFill>
            <a:blip r:embed="rId4" cstate="print"/>
            <a:stretch>
              <a:fillRect/>
            </a:stretch>
          </p:blipFill>
          <p:spPr>
            <a:xfrm>
              <a:off x="7085492" y="6480609"/>
              <a:ext cx="131727" cy="131527"/>
            </a:xfrm>
            <a:prstGeom prst="rect">
              <a:avLst/>
            </a:prstGeom>
          </p:spPr>
        </p:pic>
        <p:sp>
          <p:nvSpPr>
            <p:cNvPr id="28" name="object 28"/>
            <p:cNvSpPr/>
            <p:nvPr/>
          </p:nvSpPr>
          <p:spPr>
            <a:xfrm>
              <a:off x="7179235" y="6162031"/>
              <a:ext cx="349250" cy="357505"/>
            </a:xfrm>
            <a:custGeom>
              <a:avLst/>
              <a:gdLst/>
              <a:ahLst/>
              <a:cxnLst/>
              <a:rect l="l" t="t" r="r" b="b"/>
              <a:pathLst>
                <a:path w="349250" h="357504">
                  <a:moveTo>
                    <a:pt x="145553" y="280651"/>
                  </a:moveTo>
                  <a:lnTo>
                    <a:pt x="75891" y="280651"/>
                  </a:lnTo>
                  <a:lnTo>
                    <a:pt x="75891" y="357186"/>
                  </a:lnTo>
                  <a:lnTo>
                    <a:pt x="145553" y="280651"/>
                  </a:lnTo>
                  <a:close/>
                </a:path>
                <a:path w="349250" h="357504">
                  <a:moveTo>
                    <a:pt x="330844" y="0"/>
                  </a:moveTo>
                  <a:lnTo>
                    <a:pt x="18308" y="0"/>
                  </a:lnTo>
                  <a:lnTo>
                    <a:pt x="10710" y="1581"/>
                  </a:lnTo>
                  <a:lnTo>
                    <a:pt x="11017" y="1581"/>
                  </a:lnTo>
                  <a:lnTo>
                    <a:pt x="5324" y="5467"/>
                  </a:lnTo>
                  <a:lnTo>
                    <a:pt x="1412" y="11342"/>
                  </a:lnTo>
                  <a:lnTo>
                    <a:pt x="0" y="18520"/>
                  </a:lnTo>
                  <a:lnTo>
                    <a:pt x="14" y="262219"/>
                  </a:lnTo>
                  <a:lnTo>
                    <a:pt x="1412" y="269370"/>
                  </a:lnTo>
                  <a:lnTo>
                    <a:pt x="5325" y="275221"/>
                  </a:lnTo>
                  <a:lnTo>
                    <a:pt x="11048" y="279178"/>
                  </a:lnTo>
                  <a:lnTo>
                    <a:pt x="11218" y="279178"/>
                  </a:lnTo>
                  <a:lnTo>
                    <a:pt x="18080" y="280651"/>
                  </a:lnTo>
                  <a:lnTo>
                    <a:pt x="330154" y="280651"/>
                  </a:lnTo>
                  <a:lnTo>
                    <a:pt x="337305" y="279178"/>
                  </a:lnTo>
                  <a:lnTo>
                    <a:pt x="343133" y="275221"/>
                  </a:lnTo>
                  <a:lnTo>
                    <a:pt x="347048" y="269370"/>
                  </a:lnTo>
                  <a:lnTo>
                    <a:pt x="348462" y="262219"/>
                  </a:lnTo>
                  <a:lnTo>
                    <a:pt x="348510" y="231385"/>
                  </a:lnTo>
                  <a:lnTo>
                    <a:pt x="166413" y="231385"/>
                  </a:lnTo>
                  <a:lnTo>
                    <a:pt x="159822" y="225431"/>
                  </a:lnTo>
                  <a:lnTo>
                    <a:pt x="159075" y="217618"/>
                  </a:lnTo>
                  <a:lnTo>
                    <a:pt x="348532" y="217618"/>
                  </a:lnTo>
                  <a:lnTo>
                    <a:pt x="348546" y="208137"/>
                  </a:lnTo>
                  <a:lnTo>
                    <a:pt x="151877" y="208137"/>
                  </a:lnTo>
                  <a:lnTo>
                    <a:pt x="148820" y="205084"/>
                  </a:lnTo>
                  <a:lnTo>
                    <a:pt x="148820" y="197543"/>
                  </a:lnTo>
                  <a:lnTo>
                    <a:pt x="151877" y="194484"/>
                  </a:lnTo>
                  <a:lnTo>
                    <a:pt x="348568" y="194484"/>
                  </a:lnTo>
                  <a:lnTo>
                    <a:pt x="348573" y="190874"/>
                  </a:lnTo>
                  <a:lnTo>
                    <a:pt x="110880" y="190874"/>
                  </a:lnTo>
                  <a:lnTo>
                    <a:pt x="107873" y="190514"/>
                  </a:lnTo>
                  <a:lnTo>
                    <a:pt x="104873" y="186690"/>
                  </a:lnTo>
                  <a:lnTo>
                    <a:pt x="104892" y="184231"/>
                  </a:lnTo>
                  <a:lnTo>
                    <a:pt x="106278" y="182499"/>
                  </a:lnTo>
                  <a:lnTo>
                    <a:pt x="117977" y="170818"/>
                  </a:lnTo>
                  <a:lnTo>
                    <a:pt x="120041" y="169168"/>
                  </a:lnTo>
                  <a:lnTo>
                    <a:pt x="137695" y="169168"/>
                  </a:lnTo>
                  <a:lnTo>
                    <a:pt x="136324" y="167087"/>
                  </a:lnTo>
                  <a:lnTo>
                    <a:pt x="132183" y="161564"/>
                  </a:lnTo>
                  <a:lnTo>
                    <a:pt x="128074" y="156950"/>
                  </a:lnTo>
                  <a:lnTo>
                    <a:pt x="124833" y="151627"/>
                  </a:lnTo>
                  <a:lnTo>
                    <a:pt x="122611" y="145863"/>
                  </a:lnTo>
                  <a:lnTo>
                    <a:pt x="120212" y="139763"/>
                  </a:lnTo>
                  <a:lnTo>
                    <a:pt x="118876" y="133296"/>
                  </a:lnTo>
                  <a:lnTo>
                    <a:pt x="118864" y="132936"/>
                  </a:lnTo>
                  <a:lnTo>
                    <a:pt x="118744" y="129276"/>
                  </a:lnTo>
                  <a:lnTo>
                    <a:pt x="118733" y="128948"/>
                  </a:lnTo>
                  <a:lnTo>
                    <a:pt x="84247" y="128948"/>
                  </a:lnTo>
                  <a:lnTo>
                    <a:pt x="81627" y="128619"/>
                  </a:lnTo>
                  <a:lnTo>
                    <a:pt x="79884" y="126369"/>
                  </a:lnTo>
                  <a:lnTo>
                    <a:pt x="79772" y="126223"/>
                  </a:lnTo>
                  <a:lnTo>
                    <a:pt x="80279" y="122190"/>
                  </a:lnTo>
                  <a:lnTo>
                    <a:pt x="80373" y="121445"/>
                  </a:lnTo>
                  <a:lnTo>
                    <a:pt x="82025" y="119795"/>
                  </a:lnTo>
                  <a:lnTo>
                    <a:pt x="81629" y="119795"/>
                  </a:lnTo>
                  <a:lnTo>
                    <a:pt x="84247" y="119466"/>
                  </a:lnTo>
                  <a:lnTo>
                    <a:pt x="100580" y="119466"/>
                  </a:lnTo>
                  <a:lnTo>
                    <a:pt x="103201" y="119137"/>
                  </a:lnTo>
                  <a:lnTo>
                    <a:pt x="119928" y="119137"/>
                  </a:lnTo>
                  <a:lnTo>
                    <a:pt x="123827" y="102960"/>
                  </a:lnTo>
                  <a:lnTo>
                    <a:pt x="136390" y="85763"/>
                  </a:lnTo>
                  <a:lnTo>
                    <a:pt x="148315" y="78361"/>
                  </a:lnTo>
                  <a:lnTo>
                    <a:pt x="120231" y="78361"/>
                  </a:lnTo>
                  <a:lnTo>
                    <a:pt x="119072" y="77899"/>
                  </a:lnTo>
                  <a:lnTo>
                    <a:pt x="118053" y="76989"/>
                  </a:lnTo>
                  <a:lnTo>
                    <a:pt x="106354" y="65232"/>
                  </a:lnTo>
                  <a:lnTo>
                    <a:pt x="104721" y="63386"/>
                  </a:lnTo>
                  <a:lnTo>
                    <a:pt x="104816" y="60586"/>
                  </a:lnTo>
                  <a:lnTo>
                    <a:pt x="106582" y="58861"/>
                  </a:lnTo>
                  <a:lnTo>
                    <a:pt x="106354" y="58557"/>
                  </a:lnTo>
                  <a:lnTo>
                    <a:pt x="108126" y="56711"/>
                  </a:lnTo>
                  <a:lnTo>
                    <a:pt x="172031" y="56711"/>
                  </a:lnTo>
                  <a:lnTo>
                    <a:pt x="170040" y="55169"/>
                  </a:lnTo>
                  <a:lnTo>
                    <a:pt x="169711" y="52552"/>
                  </a:lnTo>
                  <a:lnTo>
                    <a:pt x="169711" y="34815"/>
                  </a:lnTo>
                  <a:lnTo>
                    <a:pt x="169375" y="32199"/>
                  </a:lnTo>
                  <a:lnTo>
                    <a:pt x="171236" y="29835"/>
                  </a:lnTo>
                  <a:lnTo>
                    <a:pt x="173857" y="29455"/>
                  </a:lnTo>
                  <a:lnTo>
                    <a:pt x="176478" y="29139"/>
                  </a:lnTo>
                  <a:lnTo>
                    <a:pt x="348825" y="29139"/>
                  </a:lnTo>
                  <a:lnTo>
                    <a:pt x="348807" y="18520"/>
                  </a:lnTo>
                  <a:lnTo>
                    <a:pt x="347545" y="11546"/>
                  </a:lnTo>
                  <a:lnTo>
                    <a:pt x="343727" y="5633"/>
                  </a:lnTo>
                  <a:lnTo>
                    <a:pt x="337967" y="1581"/>
                  </a:lnTo>
                  <a:lnTo>
                    <a:pt x="330844" y="0"/>
                  </a:lnTo>
                  <a:close/>
                </a:path>
                <a:path w="349250" h="357504">
                  <a:moveTo>
                    <a:pt x="348532" y="217618"/>
                  </a:moveTo>
                  <a:lnTo>
                    <a:pt x="188779" y="217618"/>
                  </a:lnTo>
                  <a:lnTo>
                    <a:pt x="188063" y="225172"/>
                  </a:lnTo>
                  <a:lnTo>
                    <a:pt x="181866" y="231038"/>
                  </a:lnTo>
                  <a:lnTo>
                    <a:pt x="173339" y="231385"/>
                  </a:lnTo>
                  <a:lnTo>
                    <a:pt x="348510" y="231385"/>
                  </a:lnTo>
                  <a:lnTo>
                    <a:pt x="348532" y="217618"/>
                  </a:lnTo>
                  <a:close/>
                </a:path>
                <a:path w="349250" h="357504">
                  <a:moveTo>
                    <a:pt x="348568" y="194484"/>
                  </a:moveTo>
                  <a:lnTo>
                    <a:pt x="196584" y="194484"/>
                  </a:lnTo>
                  <a:lnTo>
                    <a:pt x="199642" y="197543"/>
                  </a:lnTo>
                  <a:lnTo>
                    <a:pt x="199642" y="205084"/>
                  </a:lnTo>
                  <a:lnTo>
                    <a:pt x="196584" y="208137"/>
                  </a:lnTo>
                  <a:lnTo>
                    <a:pt x="348546" y="208137"/>
                  </a:lnTo>
                  <a:lnTo>
                    <a:pt x="348568" y="194484"/>
                  </a:lnTo>
                  <a:close/>
                </a:path>
                <a:path w="349250" h="357504">
                  <a:moveTo>
                    <a:pt x="137695" y="169168"/>
                  </a:moveTo>
                  <a:lnTo>
                    <a:pt x="120041" y="169168"/>
                  </a:lnTo>
                  <a:lnTo>
                    <a:pt x="123054" y="169497"/>
                  </a:lnTo>
                  <a:lnTo>
                    <a:pt x="126093" y="173289"/>
                  </a:lnTo>
                  <a:lnTo>
                    <a:pt x="126106" y="175748"/>
                  </a:lnTo>
                  <a:lnTo>
                    <a:pt x="124738" y="177493"/>
                  </a:lnTo>
                  <a:lnTo>
                    <a:pt x="112963" y="189250"/>
                  </a:lnTo>
                  <a:lnTo>
                    <a:pt x="110880" y="190874"/>
                  </a:lnTo>
                  <a:lnTo>
                    <a:pt x="348573" y="190874"/>
                  </a:lnTo>
                  <a:lnTo>
                    <a:pt x="348575" y="189560"/>
                  </a:lnTo>
                  <a:lnTo>
                    <a:pt x="238360" y="189560"/>
                  </a:lnTo>
                  <a:lnTo>
                    <a:pt x="237122" y="189066"/>
                  </a:lnTo>
                  <a:lnTo>
                    <a:pt x="236182" y="188188"/>
                  </a:lnTo>
                  <a:lnTo>
                    <a:pt x="232992" y="185002"/>
                  </a:lnTo>
                  <a:lnTo>
                    <a:pt x="146617" y="185002"/>
                  </a:lnTo>
                  <a:lnTo>
                    <a:pt x="143551" y="178822"/>
                  </a:lnTo>
                  <a:lnTo>
                    <a:pt x="140117" y="172844"/>
                  </a:lnTo>
                  <a:lnTo>
                    <a:pt x="137695" y="169168"/>
                  </a:lnTo>
                  <a:close/>
                </a:path>
                <a:path w="349250" h="357504">
                  <a:moveTo>
                    <a:pt x="348608" y="168372"/>
                  </a:moveTo>
                  <a:lnTo>
                    <a:pt x="229434" y="168372"/>
                  </a:lnTo>
                  <a:lnTo>
                    <a:pt x="231168" y="169756"/>
                  </a:lnTo>
                  <a:lnTo>
                    <a:pt x="242943" y="181437"/>
                  </a:lnTo>
                  <a:lnTo>
                    <a:pt x="244767" y="183321"/>
                  </a:lnTo>
                  <a:lnTo>
                    <a:pt x="244767" y="186304"/>
                  </a:lnTo>
                  <a:lnTo>
                    <a:pt x="242943" y="188188"/>
                  </a:lnTo>
                  <a:lnTo>
                    <a:pt x="242057" y="189066"/>
                  </a:lnTo>
                  <a:lnTo>
                    <a:pt x="240854" y="189560"/>
                  </a:lnTo>
                  <a:lnTo>
                    <a:pt x="348575" y="189560"/>
                  </a:lnTo>
                  <a:lnTo>
                    <a:pt x="348608" y="168372"/>
                  </a:lnTo>
                  <a:close/>
                </a:path>
                <a:path w="349250" h="357504">
                  <a:moveTo>
                    <a:pt x="224439" y="70965"/>
                  </a:moveTo>
                  <a:lnTo>
                    <a:pt x="176288" y="70965"/>
                  </a:lnTo>
                  <a:lnTo>
                    <a:pt x="196773" y="75682"/>
                  </a:lnTo>
                  <a:lnTo>
                    <a:pt x="213552" y="87190"/>
                  </a:lnTo>
                  <a:lnTo>
                    <a:pt x="225077" y="103943"/>
                  </a:lnTo>
                  <a:lnTo>
                    <a:pt x="229801" y="124396"/>
                  </a:lnTo>
                  <a:lnTo>
                    <a:pt x="229706" y="129276"/>
                  </a:lnTo>
                  <a:lnTo>
                    <a:pt x="216355" y="161260"/>
                  </a:lnTo>
                  <a:lnTo>
                    <a:pt x="212210" y="166749"/>
                  </a:lnTo>
                  <a:lnTo>
                    <a:pt x="208404" y="172470"/>
                  </a:lnTo>
                  <a:lnTo>
                    <a:pt x="204946" y="178408"/>
                  </a:lnTo>
                  <a:lnTo>
                    <a:pt x="201845" y="184547"/>
                  </a:lnTo>
                  <a:lnTo>
                    <a:pt x="201725" y="184819"/>
                  </a:lnTo>
                  <a:lnTo>
                    <a:pt x="201449" y="185002"/>
                  </a:lnTo>
                  <a:lnTo>
                    <a:pt x="232992" y="185002"/>
                  </a:lnTo>
                  <a:lnTo>
                    <a:pt x="224407" y="176431"/>
                  </a:lnTo>
                  <a:lnTo>
                    <a:pt x="222780" y="174351"/>
                  </a:lnTo>
                  <a:lnTo>
                    <a:pt x="223141" y="171349"/>
                  </a:lnTo>
                  <a:lnTo>
                    <a:pt x="226955" y="168372"/>
                  </a:lnTo>
                  <a:lnTo>
                    <a:pt x="348608" y="168372"/>
                  </a:lnTo>
                  <a:lnTo>
                    <a:pt x="348669" y="129276"/>
                  </a:lnTo>
                  <a:lnTo>
                    <a:pt x="245032" y="129276"/>
                  </a:lnTo>
                  <a:lnTo>
                    <a:pt x="242633" y="127424"/>
                  </a:lnTo>
                  <a:lnTo>
                    <a:pt x="241968" y="122190"/>
                  </a:lnTo>
                  <a:lnTo>
                    <a:pt x="243830" y="119795"/>
                  </a:lnTo>
                  <a:lnTo>
                    <a:pt x="246450" y="119466"/>
                  </a:lnTo>
                  <a:lnTo>
                    <a:pt x="264214" y="119466"/>
                  </a:lnTo>
                  <a:lnTo>
                    <a:pt x="266835" y="119137"/>
                  </a:lnTo>
                  <a:lnTo>
                    <a:pt x="348685" y="119137"/>
                  </a:lnTo>
                  <a:lnTo>
                    <a:pt x="348747" y="79271"/>
                  </a:lnTo>
                  <a:lnTo>
                    <a:pt x="226357" y="79271"/>
                  </a:lnTo>
                  <a:lnTo>
                    <a:pt x="225119" y="78778"/>
                  </a:lnTo>
                  <a:lnTo>
                    <a:pt x="224179" y="77899"/>
                  </a:lnTo>
                  <a:lnTo>
                    <a:pt x="222616" y="76028"/>
                  </a:lnTo>
                  <a:lnTo>
                    <a:pt x="222717" y="73285"/>
                  </a:lnTo>
                  <a:lnTo>
                    <a:pt x="224407" y="71528"/>
                  </a:lnTo>
                  <a:lnTo>
                    <a:pt x="224179" y="71224"/>
                  </a:lnTo>
                  <a:lnTo>
                    <a:pt x="224439" y="70965"/>
                  </a:lnTo>
                  <a:close/>
                </a:path>
                <a:path w="349250" h="357504">
                  <a:moveTo>
                    <a:pt x="348685" y="119137"/>
                  </a:moveTo>
                  <a:lnTo>
                    <a:pt x="266835" y="119137"/>
                  </a:lnTo>
                  <a:lnTo>
                    <a:pt x="269234" y="120989"/>
                  </a:lnTo>
                  <a:lnTo>
                    <a:pt x="269667" y="124396"/>
                  </a:lnTo>
                  <a:lnTo>
                    <a:pt x="269786" y="126369"/>
                  </a:lnTo>
                  <a:lnTo>
                    <a:pt x="268038" y="128619"/>
                  </a:lnTo>
                  <a:lnTo>
                    <a:pt x="265417" y="128948"/>
                  </a:lnTo>
                  <a:lnTo>
                    <a:pt x="247653" y="128948"/>
                  </a:lnTo>
                  <a:lnTo>
                    <a:pt x="245032" y="129276"/>
                  </a:lnTo>
                  <a:lnTo>
                    <a:pt x="348669" y="129276"/>
                  </a:lnTo>
                  <a:lnTo>
                    <a:pt x="348685" y="119137"/>
                  </a:lnTo>
                  <a:close/>
                </a:path>
                <a:path w="349250" h="357504">
                  <a:moveTo>
                    <a:pt x="119928" y="119137"/>
                  </a:moveTo>
                  <a:lnTo>
                    <a:pt x="103201" y="119137"/>
                  </a:lnTo>
                  <a:lnTo>
                    <a:pt x="105601" y="120989"/>
                  </a:lnTo>
                  <a:lnTo>
                    <a:pt x="106033" y="124396"/>
                  </a:lnTo>
                  <a:lnTo>
                    <a:pt x="106152" y="126369"/>
                  </a:lnTo>
                  <a:lnTo>
                    <a:pt x="104404" y="128619"/>
                  </a:lnTo>
                  <a:lnTo>
                    <a:pt x="101783" y="128948"/>
                  </a:lnTo>
                  <a:lnTo>
                    <a:pt x="118733" y="128948"/>
                  </a:lnTo>
                  <a:lnTo>
                    <a:pt x="118661" y="124396"/>
                  </a:lnTo>
                  <a:lnTo>
                    <a:pt x="119770" y="119795"/>
                  </a:lnTo>
                  <a:lnTo>
                    <a:pt x="119849" y="119466"/>
                  </a:lnTo>
                  <a:lnTo>
                    <a:pt x="119928" y="119137"/>
                  </a:lnTo>
                  <a:close/>
                </a:path>
                <a:path w="349250" h="357504">
                  <a:moveTo>
                    <a:pt x="348781" y="57818"/>
                  </a:moveTo>
                  <a:lnTo>
                    <a:pt x="238018" y="57818"/>
                  </a:lnTo>
                  <a:lnTo>
                    <a:pt x="241031" y="58146"/>
                  </a:lnTo>
                  <a:lnTo>
                    <a:pt x="244070" y="61939"/>
                  </a:lnTo>
                  <a:lnTo>
                    <a:pt x="244083" y="64398"/>
                  </a:lnTo>
                  <a:lnTo>
                    <a:pt x="242715" y="66142"/>
                  </a:lnTo>
                  <a:lnTo>
                    <a:pt x="230054" y="78778"/>
                  </a:lnTo>
                  <a:lnTo>
                    <a:pt x="228851" y="79271"/>
                  </a:lnTo>
                  <a:lnTo>
                    <a:pt x="348747" y="79271"/>
                  </a:lnTo>
                  <a:lnTo>
                    <a:pt x="348781" y="57818"/>
                  </a:lnTo>
                  <a:close/>
                </a:path>
                <a:path w="349250" h="357504">
                  <a:moveTo>
                    <a:pt x="172031" y="56711"/>
                  </a:moveTo>
                  <a:lnTo>
                    <a:pt x="111117" y="56711"/>
                  </a:lnTo>
                  <a:lnTo>
                    <a:pt x="113039" y="58557"/>
                  </a:lnTo>
                  <a:lnTo>
                    <a:pt x="124814" y="70314"/>
                  </a:lnTo>
                  <a:lnTo>
                    <a:pt x="126631" y="72173"/>
                  </a:lnTo>
                  <a:lnTo>
                    <a:pt x="126631" y="75131"/>
                  </a:lnTo>
                  <a:lnTo>
                    <a:pt x="124814" y="76989"/>
                  </a:lnTo>
                  <a:lnTo>
                    <a:pt x="123851" y="77899"/>
                  </a:lnTo>
                  <a:lnTo>
                    <a:pt x="122725" y="78361"/>
                  </a:lnTo>
                  <a:lnTo>
                    <a:pt x="148315" y="78361"/>
                  </a:lnTo>
                  <a:lnTo>
                    <a:pt x="154496" y="74525"/>
                  </a:lnTo>
                  <a:lnTo>
                    <a:pt x="176288" y="70965"/>
                  </a:lnTo>
                  <a:lnTo>
                    <a:pt x="224439" y="70965"/>
                  </a:lnTo>
                  <a:lnTo>
                    <a:pt x="235954" y="59467"/>
                  </a:lnTo>
                  <a:lnTo>
                    <a:pt x="238018" y="57818"/>
                  </a:lnTo>
                  <a:lnTo>
                    <a:pt x="348781" y="57818"/>
                  </a:lnTo>
                  <a:lnTo>
                    <a:pt x="348782" y="57027"/>
                  </a:lnTo>
                  <a:lnTo>
                    <a:pt x="172439" y="57027"/>
                  </a:lnTo>
                  <a:lnTo>
                    <a:pt x="172031" y="56711"/>
                  </a:lnTo>
                  <a:close/>
                </a:path>
                <a:path w="349250" h="357504">
                  <a:moveTo>
                    <a:pt x="348825" y="29139"/>
                  </a:moveTo>
                  <a:lnTo>
                    <a:pt x="176478" y="29139"/>
                  </a:lnTo>
                  <a:lnTo>
                    <a:pt x="178871" y="30998"/>
                  </a:lnTo>
                  <a:lnTo>
                    <a:pt x="179207" y="33615"/>
                  </a:lnTo>
                  <a:lnTo>
                    <a:pt x="179207" y="51351"/>
                  </a:lnTo>
                  <a:lnTo>
                    <a:pt x="179536" y="53968"/>
                  </a:lnTo>
                  <a:lnTo>
                    <a:pt x="177681" y="56364"/>
                  </a:lnTo>
                  <a:lnTo>
                    <a:pt x="172439" y="57027"/>
                  </a:lnTo>
                  <a:lnTo>
                    <a:pt x="348782" y="57027"/>
                  </a:lnTo>
                  <a:lnTo>
                    <a:pt x="348825" y="29139"/>
                  </a:lnTo>
                  <a:close/>
                </a:path>
              </a:pathLst>
            </a:custGeom>
            <a:solidFill>
              <a:srgbClr val="000000"/>
            </a:solidFill>
          </p:spPr>
          <p:txBody>
            <a:bodyPr wrap="square" lIns="0" tIns="0" rIns="0" bIns="0" rtlCol="0"/>
            <a:lstStyle/>
            <a:p>
              <a:endParaRPr/>
            </a:p>
          </p:txBody>
        </p:sp>
        <p:sp>
          <p:nvSpPr>
            <p:cNvPr id="29" name="object 29"/>
            <p:cNvSpPr/>
            <p:nvPr/>
          </p:nvSpPr>
          <p:spPr>
            <a:xfrm>
              <a:off x="7584694" y="6408420"/>
              <a:ext cx="252095" cy="229870"/>
            </a:xfrm>
            <a:custGeom>
              <a:avLst/>
              <a:gdLst/>
              <a:ahLst/>
              <a:cxnLst/>
              <a:rect l="l" t="t" r="r" b="b"/>
              <a:pathLst>
                <a:path w="252095" h="229870">
                  <a:moveTo>
                    <a:pt x="251968" y="78740"/>
                  </a:moveTo>
                  <a:lnTo>
                    <a:pt x="162687" y="78740"/>
                  </a:lnTo>
                  <a:lnTo>
                    <a:pt x="162687" y="0"/>
                  </a:lnTo>
                  <a:lnTo>
                    <a:pt x="89281" y="0"/>
                  </a:lnTo>
                  <a:lnTo>
                    <a:pt x="89281" y="78740"/>
                  </a:lnTo>
                  <a:lnTo>
                    <a:pt x="0" y="78740"/>
                  </a:lnTo>
                  <a:lnTo>
                    <a:pt x="0" y="152400"/>
                  </a:lnTo>
                  <a:lnTo>
                    <a:pt x="89281" y="152400"/>
                  </a:lnTo>
                  <a:lnTo>
                    <a:pt x="89281" y="229870"/>
                  </a:lnTo>
                  <a:lnTo>
                    <a:pt x="162687" y="229870"/>
                  </a:lnTo>
                  <a:lnTo>
                    <a:pt x="162687" y="152400"/>
                  </a:lnTo>
                  <a:lnTo>
                    <a:pt x="251968" y="152400"/>
                  </a:lnTo>
                  <a:lnTo>
                    <a:pt x="251968" y="78740"/>
                  </a:lnTo>
                  <a:close/>
                </a:path>
              </a:pathLst>
            </a:custGeom>
            <a:solidFill>
              <a:srgbClr val="4471C4"/>
            </a:solidFill>
          </p:spPr>
          <p:txBody>
            <a:bodyPr wrap="square" lIns="0" tIns="0" rIns="0" bIns="0" rtlCol="0"/>
            <a:lstStyle/>
            <a:p>
              <a:endParaRPr/>
            </a:p>
          </p:txBody>
        </p:sp>
        <p:sp>
          <p:nvSpPr>
            <p:cNvPr id="30" name="object 30"/>
            <p:cNvSpPr/>
            <p:nvPr/>
          </p:nvSpPr>
          <p:spPr>
            <a:xfrm>
              <a:off x="7584694" y="6408686"/>
              <a:ext cx="252095" cy="229870"/>
            </a:xfrm>
            <a:custGeom>
              <a:avLst/>
              <a:gdLst/>
              <a:ahLst/>
              <a:cxnLst/>
              <a:rect l="l" t="t" r="r" b="b"/>
              <a:pathLst>
                <a:path w="252095" h="229870">
                  <a:moveTo>
                    <a:pt x="0" y="78054"/>
                  </a:moveTo>
                  <a:lnTo>
                    <a:pt x="89280" y="78054"/>
                  </a:lnTo>
                  <a:lnTo>
                    <a:pt x="89280" y="0"/>
                  </a:lnTo>
                  <a:lnTo>
                    <a:pt x="162686" y="0"/>
                  </a:lnTo>
                  <a:lnTo>
                    <a:pt x="162686" y="78054"/>
                  </a:lnTo>
                  <a:lnTo>
                    <a:pt x="251967" y="78054"/>
                  </a:lnTo>
                  <a:lnTo>
                    <a:pt x="251967" y="151536"/>
                  </a:lnTo>
                  <a:lnTo>
                    <a:pt x="162686" y="151536"/>
                  </a:lnTo>
                  <a:lnTo>
                    <a:pt x="162686" y="229590"/>
                  </a:lnTo>
                  <a:lnTo>
                    <a:pt x="89280" y="229590"/>
                  </a:lnTo>
                  <a:lnTo>
                    <a:pt x="89280" y="151536"/>
                  </a:lnTo>
                  <a:lnTo>
                    <a:pt x="0" y="151536"/>
                  </a:lnTo>
                  <a:lnTo>
                    <a:pt x="0" y="78054"/>
                  </a:lnTo>
                  <a:close/>
                </a:path>
              </a:pathLst>
            </a:custGeom>
            <a:ln w="12700">
              <a:solidFill>
                <a:srgbClr val="172C51"/>
              </a:solidFill>
            </a:ln>
          </p:spPr>
          <p:txBody>
            <a:bodyPr wrap="square" lIns="0" tIns="0" rIns="0" bIns="0" rtlCol="0"/>
            <a:lstStyle/>
            <a:p>
              <a:endParaRPr/>
            </a:p>
          </p:txBody>
        </p:sp>
      </p:grpSp>
      <p:sp>
        <p:nvSpPr>
          <p:cNvPr id="31" name="object 31"/>
          <p:cNvSpPr/>
          <p:nvPr/>
        </p:nvSpPr>
        <p:spPr>
          <a:xfrm>
            <a:off x="7952524" y="6250444"/>
            <a:ext cx="521334" cy="523240"/>
          </a:xfrm>
          <a:custGeom>
            <a:avLst/>
            <a:gdLst/>
            <a:ahLst/>
            <a:cxnLst/>
            <a:rect l="l" t="t" r="r" b="b"/>
            <a:pathLst>
              <a:path w="521334" h="523240">
                <a:moveTo>
                  <a:pt x="48006" y="385191"/>
                </a:moveTo>
                <a:lnTo>
                  <a:pt x="0" y="385191"/>
                </a:lnTo>
                <a:lnTo>
                  <a:pt x="0" y="412711"/>
                </a:lnTo>
                <a:lnTo>
                  <a:pt x="48006" y="412711"/>
                </a:lnTo>
                <a:lnTo>
                  <a:pt x="48006" y="385191"/>
                </a:lnTo>
                <a:close/>
              </a:path>
              <a:path w="521334" h="523240">
                <a:moveTo>
                  <a:pt x="48006" y="330174"/>
                </a:moveTo>
                <a:lnTo>
                  <a:pt x="0" y="330174"/>
                </a:lnTo>
                <a:lnTo>
                  <a:pt x="0" y="357682"/>
                </a:lnTo>
                <a:lnTo>
                  <a:pt x="48006" y="357682"/>
                </a:lnTo>
                <a:lnTo>
                  <a:pt x="48006" y="330174"/>
                </a:lnTo>
                <a:close/>
              </a:path>
              <a:path w="521334" h="523240">
                <a:moveTo>
                  <a:pt x="48006" y="275145"/>
                </a:moveTo>
                <a:lnTo>
                  <a:pt x="0" y="275145"/>
                </a:lnTo>
                <a:lnTo>
                  <a:pt x="0" y="302653"/>
                </a:lnTo>
                <a:lnTo>
                  <a:pt x="48006" y="302653"/>
                </a:lnTo>
                <a:lnTo>
                  <a:pt x="48006" y="275145"/>
                </a:lnTo>
                <a:close/>
              </a:path>
              <a:path w="521334" h="523240">
                <a:moveTo>
                  <a:pt x="48006" y="220116"/>
                </a:moveTo>
                <a:lnTo>
                  <a:pt x="0" y="220116"/>
                </a:lnTo>
                <a:lnTo>
                  <a:pt x="0" y="247624"/>
                </a:lnTo>
                <a:lnTo>
                  <a:pt x="48006" y="247624"/>
                </a:lnTo>
                <a:lnTo>
                  <a:pt x="48006" y="220116"/>
                </a:lnTo>
                <a:close/>
              </a:path>
              <a:path w="521334" h="523240">
                <a:moveTo>
                  <a:pt x="48006" y="165087"/>
                </a:moveTo>
                <a:lnTo>
                  <a:pt x="0" y="165087"/>
                </a:lnTo>
                <a:lnTo>
                  <a:pt x="0" y="192595"/>
                </a:lnTo>
                <a:lnTo>
                  <a:pt x="48006" y="192595"/>
                </a:lnTo>
                <a:lnTo>
                  <a:pt x="48006" y="165087"/>
                </a:lnTo>
                <a:close/>
              </a:path>
              <a:path w="521334" h="523240">
                <a:moveTo>
                  <a:pt x="48006" y="110058"/>
                </a:moveTo>
                <a:lnTo>
                  <a:pt x="0" y="110058"/>
                </a:lnTo>
                <a:lnTo>
                  <a:pt x="0" y="137566"/>
                </a:lnTo>
                <a:lnTo>
                  <a:pt x="48006" y="137566"/>
                </a:lnTo>
                <a:lnTo>
                  <a:pt x="48006" y="110058"/>
                </a:lnTo>
                <a:close/>
              </a:path>
              <a:path w="521334" h="523240">
                <a:moveTo>
                  <a:pt x="137172" y="474611"/>
                </a:moveTo>
                <a:lnTo>
                  <a:pt x="109740" y="474611"/>
                </a:lnTo>
                <a:lnTo>
                  <a:pt x="109740" y="522770"/>
                </a:lnTo>
                <a:lnTo>
                  <a:pt x="137172" y="522770"/>
                </a:lnTo>
                <a:lnTo>
                  <a:pt x="137172" y="474611"/>
                </a:lnTo>
                <a:close/>
              </a:path>
              <a:path w="521334" h="523240">
                <a:moveTo>
                  <a:pt x="137172" y="0"/>
                </a:moveTo>
                <a:lnTo>
                  <a:pt x="109740" y="0"/>
                </a:lnTo>
                <a:lnTo>
                  <a:pt x="109740" y="48145"/>
                </a:lnTo>
                <a:lnTo>
                  <a:pt x="137172" y="48145"/>
                </a:lnTo>
                <a:lnTo>
                  <a:pt x="137172" y="0"/>
                </a:lnTo>
                <a:close/>
              </a:path>
              <a:path w="521334" h="523240">
                <a:moveTo>
                  <a:pt x="192049" y="474611"/>
                </a:moveTo>
                <a:lnTo>
                  <a:pt x="164617" y="474611"/>
                </a:lnTo>
                <a:lnTo>
                  <a:pt x="164617" y="522770"/>
                </a:lnTo>
                <a:lnTo>
                  <a:pt x="192049" y="522770"/>
                </a:lnTo>
                <a:lnTo>
                  <a:pt x="192049" y="474611"/>
                </a:lnTo>
                <a:close/>
              </a:path>
              <a:path w="521334" h="523240">
                <a:moveTo>
                  <a:pt x="192049" y="0"/>
                </a:moveTo>
                <a:lnTo>
                  <a:pt x="164617" y="0"/>
                </a:lnTo>
                <a:lnTo>
                  <a:pt x="164617" y="48145"/>
                </a:lnTo>
                <a:lnTo>
                  <a:pt x="192049" y="48145"/>
                </a:lnTo>
                <a:lnTo>
                  <a:pt x="192049" y="0"/>
                </a:lnTo>
                <a:close/>
              </a:path>
              <a:path w="521334" h="523240">
                <a:moveTo>
                  <a:pt x="246926" y="474611"/>
                </a:moveTo>
                <a:lnTo>
                  <a:pt x="219481" y="474611"/>
                </a:lnTo>
                <a:lnTo>
                  <a:pt x="219481" y="522770"/>
                </a:lnTo>
                <a:lnTo>
                  <a:pt x="246926" y="522770"/>
                </a:lnTo>
                <a:lnTo>
                  <a:pt x="246926" y="474611"/>
                </a:lnTo>
                <a:close/>
              </a:path>
              <a:path w="521334" h="523240">
                <a:moveTo>
                  <a:pt x="246926" y="0"/>
                </a:moveTo>
                <a:lnTo>
                  <a:pt x="219481" y="0"/>
                </a:lnTo>
                <a:lnTo>
                  <a:pt x="219481" y="48145"/>
                </a:lnTo>
                <a:lnTo>
                  <a:pt x="246926" y="48145"/>
                </a:lnTo>
                <a:lnTo>
                  <a:pt x="246926" y="0"/>
                </a:lnTo>
                <a:close/>
              </a:path>
              <a:path w="521334" h="523240">
                <a:moveTo>
                  <a:pt x="301790" y="474611"/>
                </a:moveTo>
                <a:lnTo>
                  <a:pt x="274358" y="474611"/>
                </a:lnTo>
                <a:lnTo>
                  <a:pt x="274358" y="522770"/>
                </a:lnTo>
                <a:lnTo>
                  <a:pt x="301790" y="522770"/>
                </a:lnTo>
                <a:lnTo>
                  <a:pt x="301790" y="474611"/>
                </a:lnTo>
                <a:close/>
              </a:path>
              <a:path w="521334" h="523240">
                <a:moveTo>
                  <a:pt x="301790" y="0"/>
                </a:moveTo>
                <a:lnTo>
                  <a:pt x="274358" y="0"/>
                </a:lnTo>
                <a:lnTo>
                  <a:pt x="274358" y="48145"/>
                </a:lnTo>
                <a:lnTo>
                  <a:pt x="301790" y="48145"/>
                </a:lnTo>
                <a:lnTo>
                  <a:pt x="301790" y="0"/>
                </a:lnTo>
                <a:close/>
              </a:path>
              <a:path w="521334" h="523240">
                <a:moveTo>
                  <a:pt x="356666" y="474611"/>
                </a:moveTo>
                <a:lnTo>
                  <a:pt x="329234" y="474611"/>
                </a:lnTo>
                <a:lnTo>
                  <a:pt x="329234" y="522770"/>
                </a:lnTo>
                <a:lnTo>
                  <a:pt x="356666" y="522770"/>
                </a:lnTo>
                <a:lnTo>
                  <a:pt x="356666" y="474611"/>
                </a:lnTo>
                <a:close/>
              </a:path>
              <a:path w="521334" h="523240">
                <a:moveTo>
                  <a:pt x="356666" y="0"/>
                </a:moveTo>
                <a:lnTo>
                  <a:pt x="329234" y="0"/>
                </a:lnTo>
                <a:lnTo>
                  <a:pt x="329234" y="48145"/>
                </a:lnTo>
                <a:lnTo>
                  <a:pt x="356666" y="48145"/>
                </a:lnTo>
                <a:lnTo>
                  <a:pt x="356666" y="0"/>
                </a:lnTo>
                <a:close/>
              </a:path>
              <a:path w="521334" h="523240">
                <a:moveTo>
                  <a:pt x="411530" y="474611"/>
                </a:moveTo>
                <a:lnTo>
                  <a:pt x="384098" y="474611"/>
                </a:lnTo>
                <a:lnTo>
                  <a:pt x="384098" y="522770"/>
                </a:lnTo>
                <a:lnTo>
                  <a:pt x="411530" y="522770"/>
                </a:lnTo>
                <a:lnTo>
                  <a:pt x="411530" y="474611"/>
                </a:lnTo>
                <a:close/>
              </a:path>
              <a:path w="521334" h="523240">
                <a:moveTo>
                  <a:pt x="411530" y="0"/>
                </a:moveTo>
                <a:lnTo>
                  <a:pt x="384098" y="0"/>
                </a:lnTo>
                <a:lnTo>
                  <a:pt x="384098" y="48145"/>
                </a:lnTo>
                <a:lnTo>
                  <a:pt x="411530" y="48145"/>
                </a:lnTo>
                <a:lnTo>
                  <a:pt x="411530" y="0"/>
                </a:lnTo>
                <a:close/>
              </a:path>
              <a:path w="521334" h="523240">
                <a:moveTo>
                  <a:pt x="445833" y="103174"/>
                </a:moveTo>
                <a:lnTo>
                  <a:pt x="443674" y="92468"/>
                </a:lnTo>
                <a:lnTo>
                  <a:pt x="437794" y="83718"/>
                </a:lnTo>
                <a:lnTo>
                  <a:pt x="429069" y="77825"/>
                </a:lnTo>
                <a:lnTo>
                  <a:pt x="418401" y="75666"/>
                </a:lnTo>
                <a:lnTo>
                  <a:pt x="377240" y="75666"/>
                </a:lnTo>
                <a:lnTo>
                  <a:pt x="377240" y="144449"/>
                </a:lnTo>
                <a:lnTo>
                  <a:pt x="377240" y="378320"/>
                </a:lnTo>
                <a:lnTo>
                  <a:pt x="144030" y="378320"/>
                </a:lnTo>
                <a:lnTo>
                  <a:pt x="144030" y="144449"/>
                </a:lnTo>
                <a:lnTo>
                  <a:pt x="377240" y="144449"/>
                </a:lnTo>
                <a:lnTo>
                  <a:pt x="377240" y="75666"/>
                </a:lnTo>
                <a:lnTo>
                  <a:pt x="102882" y="75666"/>
                </a:lnTo>
                <a:lnTo>
                  <a:pt x="92202" y="77825"/>
                </a:lnTo>
                <a:lnTo>
                  <a:pt x="83477" y="83718"/>
                </a:lnTo>
                <a:lnTo>
                  <a:pt x="77597" y="92468"/>
                </a:lnTo>
                <a:lnTo>
                  <a:pt x="75450" y="103174"/>
                </a:lnTo>
                <a:lnTo>
                  <a:pt x="75450" y="419595"/>
                </a:lnTo>
                <a:lnTo>
                  <a:pt x="77597" y="430301"/>
                </a:lnTo>
                <a:lnTo>
                  <a:pt x="83477" y="439039"/>
                </a:lnTo>
                <a:lnTo>
                  <a:pt x="92202" y="444944"/>
                </a:lnTo>
                <a:lnTo>
                  <a:pt x="102882" y="447103"/>
                </a:lnTo>
                <a:lnTo>
                  <a:pt x="418401" y="447103"/>
                </a:lnTo>
                <a:lnTo>
                  <a:pt x="429069" y="444944"/>
                </a:lnTo>
                <a:lnTo>
                  <a:pt x="437794" y="439039"/>
                </a:lnTo>
                <a:lnTo>
                  <a:pt x="443674" y="430301"/>
                </a:lnTo>
                <a:lnTo>
                  <a:pt x="445833" y="419595"/>
                </a:lnTo>
                <a:lnTo>
                  <a:pt x="445833" y="378320"/>
                </a:lnTo>
                <a:lnTo>
                  <a:pt x="445833" y="144449"/>
                </a:lnTo>
                <a:lnTo>
                  <a:pt x="445833" y="103174"/>
                </a:lnTo>
                <a:close/>
              </a:path>
              <a:path w="521334" h="523240">
                <a:moveTo>
                  <a:pt x="521284" y="385191"/>
                </a:moveTo>
                <a:lnTo>
                  <a:pt x="473265" y="385191"/>
                </a:lnTo>
                <a:lnTo>
                  <a:pt x="473265" y="412711"/>
                </a:lnTo>
                <a:lnTo>
                  <a:pt x="521284" y="412711"/>
                </a:lnTo>
                <a:lnTo>
                  <a:pt x="521284" y="385191"/>
                </a:lnTo>
                <a:close/>
              </a:path>
              <a:path w="521334" h="523240">
                <a:moveTo>
                  <a:pt x="521284" y="330174"/>
                </a:moveTo>
                <a:lnTo>
                  <a:pt x="473265" y="330174"/>
                </a:lnTo>
                <a:lnTo>
                  <a:pt x="473265" y="357682"/>
                </a:lnTo>
                <a:lnTo>
                  <a:pt x="521284" y="357682"/>
                </a:lnTo>
                <a:lnTo>
                  <a:pt x="521284" y="330174"/>
                </a:lnTo>
                <a:close/>
              </a:path>
              <a:path w="521334" h="523240">
                <a:moveTo>
                  <a:pt x="521284" y="275145"/>
                </a:moveTo>
                <a:lnTo>
                  <a:pt x="473265" y="275145"/>
                </a:lnTo>
                <a:lnTo>
                  <a:pt x="473265" y="302653"/>
                </a:lnTo>
                <a:lnTo>
                  <a:pt x="521284" y="302653"/>
                </a:lnTo>
                <a:lnTo>
                  <a:pt x="521284" y="275145"/>
                </a:lnTo>
                <a:close/>
              </a:path>
              <a:path w="521334" h="523240">
                <a:moveTo>
                  <a:pt x="521284" y="220116"/>
                </a:moveTo>
                <a:lnTo>
                  <a:pt x="473265" y="220116"/>
                </a:lnTo>
                <a:lnTo>
                  <a:pt x="473265" y="247624"/>
                </a:lnTo>
                <a:lnTo>
                  <a:pt x="521284" y="247624"/>
                </a:lnTo>
                <a:lnTo>
                  <a:pt x="521284" y="220116"/>
                </a:lnTo>
                <a:close/>
              </a:path>
              <a:path w="521334" h="523240">
                <a:moveTo>
                  <a:pt x="521284" y="165087"/>
                </a:moveTo>
                <a:lnTo>
                  <a:pt x="473265" y="165087"/>
                </a:lnTo>
                <a:lnTo>
                  <a:pt x="473265" y="192595"/>
                </a:lnTo>
                <a:lnTo>
                  <a:pt x="521284" y="192595"/>
                </a:lnTo>
                <a:lnTo>
                  <a:pt x="521284" y="165087"/>
                </a:lnTo>
                <a:close/>
              </a:path>
              <a:path w="521334" h="523240">
                <a:moveTo>
                  <a:pt x="521284" y="110058"/>
                </a:moveTo>
                <a:lnTo>
                  <a:pt x="473265" y="110058"/>
                </a:lnTo>
                <a:lnTo>
                  <a:pt x="473265" y="137566"/>
                </a:lnTo>
                <a:lnTo>
                  <a:pt x="521284" y="137566"/>
                </a:lnTo>
                <a:lnTo>
                  <a:pt x="521284" y="110058"/>
                </a:lnTo>
                <a:close/>
              </a:path>
            </a:pathLst>
          </a:custGeom>
          <a:solidFill>
            <a:srgbClr val="000000"/>
          </a:solidFill>
        </p:spPr>
        <p:txBody>
          <a:bodyPr wrap="square" lIns="0" tIns="0" rIns="0" bIns="0" rtlCol="0"/>
          <a:lstStyle/>
          <a:p>
            <a:endParaRPr/>
          </a:p>
        </p:txBody>
      </p:sp>
      <p:sp>
        <p:nvSpPr>
          <p:cNvPr id="32" name="object 32"/>
          <p:cNvSpPr/>
          <p:nvPr/>
        </p:nvSpPr>
        <p:spPr>
          <a:xfrm>
            <a:off x="8124002" y="6422402"/>
            <a:ext cx="178435" cy="179070"/>
          </a:xfrm>
          <a:custGeom>
            <a:avLst/>
            <a:gdLst/>
            <a:ahLst/>
            <a:cxnLst/>
            <a:rect l="l" t="t" r="r" b="b"/>
            <a:pathLst>
              <a:path w="178434" h="179070">
                <a:moveTo>
                  <a:pt x="178333" y="0"/>
                </a:moveTo>
                <a:lnTo>
                  <a:pt x="0" y="0"/>
                </a:lnTo>
                <a:lnTo>
                  <a:pt x="0" y="178840"/>
                </a:lnTo>
                <a:lnTo>
                  <a:pt x="178333" y="178840"/>
                </a:lnTo>
                <a:lnTo>
                  <a:pt x="178333" y="0"/>
                </a:lnTo>
                <a:close/>
              </a:path>
            </a:pathLst>
          </a:custGeom>
          <a:solidFill>
            <a:srgbClr val="000000"/>
          </a:solidFill>
        </p:spPr>
        <p:txBody>
          <a:bodyPr wrap="square" lIns="0" tIns="0" rIns="0" bIns="0" rtlCol="0"/>
          <a:lstStyle/>
          <a:p>
            <a:endParaRPr/>
          </a:p>
        </p:txBody>
      </p:sp>
      <p:sp>
        <p:nvSpPr>
          <p:cNvPr id="33" name="object 33"/>
          <p:cNvSpPr txBox="1"/>
          <p:nvPr/>
        </p:nvSpPr>
        <p:spPr>
          <a:xfrm>
            <a:off x="8572245" y="6330797"/>
            <a:ext cx="26333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Fluid</a:t>
            </a:r>
            <a:r>
              <a:rPr sz="1800" spc="-25" dirty="0">
                <a:latin typeface="Calibri"/>
                <a:cs typeface="Calibri"/>
              </a:rPr>
              <a:t> </a:t>
            </a:r>
            <a:r>
              <a:rPr sz="1800" spc="-10" dirty="0">
                <a:latin typeface="Calibri"/>
                <a:cs typeface="Calibri"/>
              </a:rPr>
              <a:t>user-</a:t>
            </a:r>
            <a:r>
              <a:rPr sz="1800" dirty="0">
                <a:latin typeface="Calibri"/>
                <a:cs typeface="Calibri"/>
              </a:rPr>
              <a:t>LLM</a:t>
            </a:r>
            <a:r>
              <a:rPr sz="1800" spc="-30" dirty="0">
                <a:latin typeface="Calibri"/>
                <a:cs typeface="Calibri"/>
              </a:rPr>
              <a:t> </a:t>
            </a:r>
            <a:r>
              <a:rPr sz="1800" spc="-10" dirty="0">
                <a:latin typeface="Calibri"/>
                <a:cs typeface="Calibri"/>
              </a:rPr>
              <a:t>conversation</a:t>
            </a:r>
            <a:endParaRPr sz="18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3040">
              <a:lnSpc>
                <a:spcPct val="100000"/>
              </a:lnSpc>
              <a:spcBef>
                <a:spcPts val="105"/>
              </a:spcBef>
            </a:pPr>
            <a:r>
              <a:rPr spc="-35" dirty="0"/>
              <a:t>Conclusion:</a:t>
            </a:r>
            <a:r>
              <a:rPr spc="-175" dirty="0"/>
              <a:t> </a:t>
            </a:r>
            <a:r>
              <a:rPr dirty="0"/>
              <a:t>A</a:t>
            </a:r>
            <a:r>
              <a:rPr spc="-150" dirty="0"/>
              <a:t> </a:t>
            </a:r>
            <a:r>
              <a:rPr dirty="0"/>
              <a:t>New</a:t>
            </a:r>
            <a:r>
              <a:rPr spc="-204" dirty="0"/>
              <a:t> </a:t>
            </a:r>
            <a:r>
              <a:rPr spc="-40" dirty="0"/>
              <a:t>Frontier</a:t>
            </a:r>
            <a:r>
              <a:rPr spc="-190" dirty="0"/>
              <a:t> </a:t>
            </a:r>
            <a:r>
              <a:rPr spc="-10" dirty="0"/>
              <a:t>for</a:t>
            </a:r>
            <a:r>
              <a:rPr spc="-185" dirty="0"/>
              <a:t> </a:t>
            </a:r>
            <a:r>
              <a:rPr spc="-10" dirty="0"/>
              <a:t>Causality</a:t>
            </a:r>
          </a:p>
        </p:txBody>
      </p:sp>
      <p:sp>
        <p:nvSpPr>
          <p:cNvPr id="3" name="object 3"/>
          <p:cNvSpPr txBox="1"/>
          <p:nvPr/>
        </p:nvSpPr>
        <p:spPr>
          <a:xfrm>
            <a:off x="916939" y="1707918"/>
            <a:ext cx="9886950" cy="3561715"/>
          </a:xfrm>
          <a:prstGeom prst="rect">
            <a:avLst/>
          </a:prstGeom>
        </p:spPr>
        <p:txBody>
          <a:bodyPr vert="horz" wrap="square" lIns="0" tIns="97790" rIns="0" bIns="0" rtlCol="0">
            <a:spAutoFit/>
          </a:bodyPr>
          <a:lstStyle/>
          <a:p>
            <a:pPr marL="240665" indent="-227965">
              <a:lnSpc>
                <a:spcPct val="100000"/>
              </a:lnSpc>
              <a:spcBef>
                <a:spcPts val="770"/>
              </a:spcBef>
              <a:buFont typeface="Arial MT"/>
              <a:buChar char="•"/>
              <a:tabLst>
                <a:tab pos="240665" algn="l"/>
              </a:tabLst>
            </a:pPr>
            <a:r>
              <a:rPr sz="2800" dirty="0">
                <a:latin typeface="Calibri"/>
                <a:cs typeface="Calibri"/>
              </a:rPr>
              <a:t>Human</a:t>
            </a:r>
            <a:r>
              <a:rPr sz="2800" spc="-75" dirty="0">
                <a:latin typeface="Calibri"/>
                <a:cs typeface="Calibri"/>
              </a:rPr>
              <a:t> </a:t>
            </a:r>
            <a:r>
              <a:rPr sz="2800" dirty="0">
                <a:latin typeface="Calibri"/>
                <a:cs typeface="Calibri"/>
              </a:rPr>
              <a:t>domain</a:t>
            </a:r>
            <a:r>
              <a:rPr sz="2800" spc="-80" dirty="0">
                <a:latin typeface="Calibri"/>
                <a:cs typeface="Calibri"/>
              </a:rPr>
              <a:t> </a:t>
            </a:r>
            <a:r>
              <a:rPr sz="2800" dirty="0">
                <a:latin typeface="Calibri"/>
                <a:cs typeface="Calibri"/>
              </a:rPr>
              <a:t>knowledge</a:t>
            </a:r>
            <a:r>
              <a:rPr sz="2800" spc="-95" dirty="0">
                <a:latin typeface="Calibri"/>
                <a:cs typeface="Calibri"/>
              </a:rPr>
              <a:t> </a:t>
            </a:r>
            <a:r>
              <a:rPr sz="2800" dirty="0">
                <a:latin typeface="Calibri"/>
                <a:cs typeface="Calibri"/>
              </a:rPr>
              <a:t>critical</a:t>
            </a:r>
            <a:r>
              <a:rPr sz="2800" spc="-85" dirty="0">
                <a:latin typeface="Calibri"/>
                <a:cs typeface="Calibri"/>
              </a:rPr>
              <a:t> </a:t>
            </a:r>
            <a:r>
              <a:rPr sz="2800" dirty="0">
                <a:latin typeface="Calibri"/>
                <a:cs typeface="Calibri"/>
              </a:rPr>
              <a:t>for</a:t>
            </a:r>
            <a:r>
              <a:rPr sz="2800" spc="-95" dirty="0">
                <a:latin typeface="Calibri"/>
                <a:cs typeface="Calibri"/>
              </a:rPr>
              <a:t> </a:t>
            </a:r>
            <a:r>
              <a:rPr sz="2800" dirty="0">
                <a:latin typeface="Calibri"/>
                <a:cs typeface="Calibri"/>
              </a:rPr>
              <a:t>causal</a:t>
            </a:r>
            <a:r>
              <a:rPr sz="2800" spc="-85" dirty="0">
                <a:latin typeface="Calibri"/>
                <a:cs typeface="Calibri"/>
              </a:rPr>
              <a:t> </a:t>
            </a:r>
            <a:r>
              <a:rPr sz="2800" spc="-10" dirty="0">
                <a:latin typeface="Calibri"/>
                <a:cs typeface="Calibri"/>
              </a:rPr>
              <a:t>analysis</a:t>
            </a:r>
            <a:endParaRPr sz="2800" dirty="0">
              <a:latin typeface="Calibri"/>
              <a:cs typeface="Calibri"/>
            </a:endParaRPr>
          </a:p>
          <a:p>
            <a:pPr marL="240029" indent="-227329">
              <a:lnSpc>
                <a:spcPct val="100000"/>
              </a:lnSpc>
              <a:spcBef>
                <a:spcPts val="670"/>
              </a:spcBef>
              <a:buFont typeface="Arial MT"/>
              <a:buChar char="•"/>
              <a:tabLst>
                <a:tab pos="240029" algn="l"/>
              </a:tabLst>
            </a:pPr>
            <a:r>
              <a:rPr sz="2800" dirty="0">
                <a:latin typeface="Calibri"/>
                <a:cs typeface="Calibri"/>
              </a:rPr>
              <a:t>LLMs</a:t>
            </a:r>
            <a:r>
              <a:rPr sz="2800" spc="-30" dirty="0">
                <a:latin typeface="Calibri"/>
                <a:cs typeface="Calibri"/>
              </a:rPr>
              <a:t> </a:t>
            </a:r>
            <a:r>
              <a:rPr sz="2800" dirty="0">
                <a:latin typeface="Calibri"/>
                <a:cs typeface="Calibri"/>
              </a:rPr>
              <a:t>mimic</a:t>
            </a:r>
            <a:r>
              <a:rPr sz="2800" spc="-30" dirty="0">
                <a:latin typeface="Calibri"/>
                <a:cs typeface="Calibri"/>
              </a:rPr>
              <a:t> </a:t>
            </a:r>
            <a:r>
              <a:rPr sz="2800" dirty="0">
                <a:latin typeface="Calibri"/>
                <a:cs typeface="Calibri"/>
              </a:rPr>
              <a:t>this</a:t>
            </a:r>
            <a:r>
              <a:rPr sz="2800" spc="-25" dirty="0">
                <a:latin typeface="Calibri"/>
                <a:cs typeface="Calibri"/>
              </a:rPr>
              <a:t> </a:t>
            </a:r>
            <a:r>
              <a:rPr sz="2800" spc="-10" dirty="0">
                <a:latin typeface="Calibri"/>
                <a:cs typeface="Calibri"/>
              </a:rPr>
              <a:t>capability</a:t>
            </a:r>
            <a:endParaRPr sz="2800" dirty="0">
              <a:latin typeface="Calibri"/>
              <a:cs typeface="Calibri"/>
            </a:endParaRPr>
          </a:p>
          <a:p>
            <a:pPr marL="697230" lvl="1" indent="-227329">
              <a:lnSpc>
                <a:spcPts val="2735"/>
              </a:lnSpc>
              <a:spcBef>
                <a:spcPts val="235"/>
              </a:spcBef>
              <a:buFont typeface="Arial MT"/>
              <a:buChar char="•"/>
              <a:tabLst>
                <a:tab pos="697230" algn="l"/>
              </a:tabLst>
            </a:pPr>
            <a:r>
              <a:rPr sz="2400" dirty="0">
                <a:latin typeface="Calibri"/>
                <a:cs typeface="Calibri"/>
              </a:rPr>
              <a:t>Building</a:t>
            </a:r>
            <a:r>
              <a:rPr sz="2400" spc="-80" dirty="0">
                <a:latin typeface="Calibri"/>
                <a:cs typeface="Calibri"/>
              </a:rPr>
              <a:t> </a:t>
            </a:r>
            <a:r>
              <a:rPr sz="2400" dirty="0">
                <a:latin typeface="Calibri"/>
                <a:cs typeface="Calibri"/>
              </a:rPr>
              <a:t>causal</a:t>
            </a:r>
            <a:r>
              <a:rPr sz="2400" spc="-85" dirty="0">
                <a:latin typeface="Calibri"/>
                <a:cs typeface="Calibri"/>
              </a:rPr>
              <a:t> </a:t>
            </a:r>
            <a:r>
              <a:rPr sz="2400" dirty="0">
                <a:latin typeface="Calibri"/>
                <a:cs typeface="Calibri"/>
              </a:rPr>
              <a:t>assumptions</a:t>
            </a:r>
            <a:r>
              <a:rPr sz="2400" spc="-70" dirty="0">
                <a:latin typeface="Calibri"/>
                <a:cs typeface="Calibri"/>
              </a:rPr>
              <a:t> </a:t>
            </a:r>
            <a:r>
              <a:rPr sz="2400" dirty="0">
                <a:latin typeface="Calibri"/>
                <a:cs typeface="Calibri"/>
              </a:rPr>
              <a:t>and</a:t>
            </a:r>
            <a:r>
              <a:rPr sz="2400" spc="-65" dirty="0">
                <a:latin typeface="Calibri"/>
                <a:cs typeface="Calibri"/>
              </a:rPr>
              <a:t> </a:t>
            </a:r>
            <a:r>
              <a:rPr sz="2400" dirty="0">
                <a:latin typeface="Calibri"/>
                <a:cs typeface="Calibri"/>
              </a:rPr>
              <a:t>arguments,</a:t>
            </a:r>
            <a:r>
              <a:rPr sz="2400" spc="-80" dirty="0">
                <a:latin typeface="Calibri"/>
                <a:cs typeface="Calibri"/>
              </a:rPr>
              <a:t> </a:t>
            </a:r>
            <a:r>
              <a:rPr sz="2400" spc="-10" dirty="0">
                <a:latin typeface="Calibri"/>
                <a:cs typeface="Calibri"/>
              </a:rPr>
              <a:t>counterfactual</a:t>
            </a:r>
            <a:r>
              <a:rPr sz="2400" spc="-80" dirty="0">
                <a:latin typeface="Calibri"/>
                <a:cs typeface="Calibri"/>
              </a:rPr>
              <a:t> </a:t>
            </a:r>
            <a:r>
              <a:rPr sz="2400" spc="-10" dirty="0">
                <a:latin typeface="Calibri"/>
                <a:cs typeface="Calibri"/>
              </a:rPr>
              <a:t>inference,</a:t>
            </a:r>
            <a:r>
              <a:rPr sz="2400" spc="-60" dirty="0">
                <a:latin typeface="Calibri"/>
                <a:cs typeface="Calibri"/>
              </a:rPr>
              <a:t> </a:t>
            </a:r>
            <a:r>
              <a:rPr sz="2400" spc="-25" dirty="0">
                <a:latin typeface="Calibri"/>
                <a:cs typeface="Calibri"/>
              </a:rPr>
              <a:t>and</a:t>
            </a:r>
            <a:endParaRPr sz="2400" dirty="0">
              <a:latin typeface="Calibri"/>
              <a:cs typeface="Calibri"/>
            </a:endParaRPr>
          </a:p>
          <a:p>
            <a:pPr marL="698500">
              <a:lnSpc>
                <a:spcPts val="2735"/>
              </a:lnSpc>
            </a:pPr>
            <a:r>
              <a:rPr sz="2400" spc="-20" dirty="0">
                <a:latin typeface="Calibri"/>
                <a:cs typeface="Calibri"/>
              </a:rPr>
              <a:t>systematization</a:t>
            </a:r>
            <a:r>
              <a:rPr sz="2400" spc="-55" dirty="0">
                <a:latin typeface="Calibri"/>
                <a:cs typeface="Calibri"/>
              </a:rPr>
              <a:t> </a:t>
            </a:r>
            <a:r>
              <a:rPr sz="2400" dirty="0">
                <a:latin typeface="Calibri"/>
                <a:cs typeface="Calibri"/>
              </a:rPr>
              <a:t>of</a:t>
            </a:r>
            <a:r>
              <a:rPr sz="2400" spc="-25" dirty="0">
                <a:latin typeface="Calibri"/>
                <a:cs typeface="Calibri"/>
              </a:rPr>
              <a:t> </a:t>
            </a:r>
            <a:r>
              <a:rPr sz="2400" spc="-20" dirty="0">
                <a:latin typeface="Calibri"/>
                <a:cs typeface="Calibri"/>
              </a:rPr>
              <a:t>necessity,</a:t>
            </a:r>
            <a:r>
              <a:rPr sz="2400" spc="-35" dirty="0">
                <a:latin typeface="Calibri"/>
                <a:cs typeface="Calibri"/>
              </a:rPr>
              <a:t> </a:t>
            </a:r>
            <a:r>
              <a:rPr sz="2400" spc="-20" dirty="0">
                <a:latin typeface="Calibri"/>
                <a:cs typeface="Calibri"/>
              </a:rPr>
              <a:t>sufficiency,</a:t>
            </a:r>
            <a:r>
              <a:rPr sz="2400" spc="-30" dirty="0">
                <a:latin typeface="Calibri"/>
                <a:cs typeface="Calibri"/>
              </a:rPr>
              <a:t> </a:t>
            </a:r>
            <a:r>
              <a:rPr sz="2400" spc="-50" dirty="0">
                <a:latin typeface="Calibri"/>
                <a:cs typeface="Calibri"/>
              </a:rPr>
              <a:t>…</a:t>
            </a:r>
            <a:endParaRPr sz="2400" dirty="0">
              <a:latin typeface="Calibri"/>
              <a:cs typeface="Calibri"/>
            </a:endParaRPr>
          </a:p>
          <a:p>
            <a:pPr marL="240665" indent="-227965">
              <a:lnSpc>
                <a:spcPts val="3190"/>
              </a:lnSpc>
              <a:spcBef>
                <a:spcPts val="645"/>
              </a:spcBef>
              <a:buFont typeface="Arial MT"/>
              <a:buChar char="•"/>
              <a:tabLst>
                <a:tab pos="240665" algn="l"/>
              </a:tabLst>
            </a:pPr>
            <a:r>
              <a:rPr sz="2800" spc="-10" dirty="0">
                <a:latin typeface="Calibri"/>
                <a:cs typeface="Calibri"/>
              </a:rPr>
              <a:t>Implications</a:t>
            </a:r>
            <a:r>
              <a:rPr sz="2800" spc="-70" dirty="0">
                <a:latin typeface="Calibri"/>
                <a:cs typeface="Calibri"/>
              </a:rPr>
              <a:t> </a:t>
            </a:r>
            <a:r>
              <a:rPr sz="2800" dirty="0">
                <a:latin typeface="Calibri"/>
                <a:cs typeface="Calibri"/>
              </a:rPr>
              <a:t>for</a:t>
            </a:r>
            <a:r>
              <a:rPr sz="2800" spc="-90" dirty="0">
                <a:latin typeface="Calibri"/>
                <a:cs typeface="Calibri"/>
              </a:rPr>
              <a:t> </a:t>
            </a:r>
            <a:r>
              <a:rPr sz="2800" spc="-10" dirty="0">
                <a:latin typeface="Calibri"/>
                <a:cs typeface="Calibri"/>
              </a:rPr>
              <a:t>practice:</a:t>
            </a:r>
            <a:endParaRPr sz="2800" dirty="0">
              <a:latin typeface="Calibri"/>
              <a:cs typeface="Calibri"/>
            </a:endParaRPr>
          </a:p>
          <a:p>
            <a:pPr marL="241300">
              <a:lnSpc>
                <a:spcPts val="3190"/>
              </a:lnSpc>
            </a:pPr>
            <a:r>
              <a:rPr sz="2800" b="1" dirty="0">
                <a:solidFill>
                  <a:srgbClr val="006FC0"/>
                </a:solidFill>
                <a:latin typeface="Calibri"/>
                <a:cs typeface="Calibri"/>
              </a:rPr>
              <a:t>Reduce</a:t>
            </a:r>
            <a:r>
              <a:rPr sz="2800" b="1" spc="-55" dirty="0">
                <a:solidFill>
                  <a:srgbClr val="006FC0"/>
                </a:solidFill>
                <a:latin typeface="Calibri"/>
                <a:cs typeface="Calibri"/>
              </a:rPr>
              <a:t> </a:t>
            </a:r>
            <a:r>
              <a:rPr sz="2800" b="1" dirty="0">
                <a:solidFill>
                  <a:srgbClr val="006FC0"/>
                </a:solidFill>
                <a:latin typeface="Calibri"/>
                <a:cs typeface="Calibri"/>
              </a:rPr>
              <a:t>burden</a:t>
            </a:r>
            <a:r>
              <a:rPr sz="2800" b="1" spc="-60" dirty="0">
                <a:solidFill>
                  <a:srgbClr val="006FC0"/>
                </a:solidFill>
                <a:latin typeface="Calibri"/>
                <a:cs typeface="Calibri"/>
              </a:rPr>
              <a:t> </a:t>
            </a:r>
            <a:r>
              <a:rPr sz="2800" b="1" dirty="0">
                <a:solidFill>
                  <a:srgbClr val="006FC0"/>
                </a:solidFill>
                <a:latin typeface="Calibri"/>
                <a:cs typeface="Calibri"/>
              </a:rPr>
              <a:t>on</a:t>
            </a:r>
            <a:r>
              <a:rPr sz="2800" b="1" spc="-65" dirty="0">
                <a:solidFill>
                  <a:srgbClr val="006FC0"/>
                </a:solidFill>
                <a:latin typeface="Calibri"/>
                <a:cs typeface="Calibri"/>
              </a:rPr>
              <a:t> </a:t>
            </a:r>
            <a:r>
              <a:rPr sz="2800" b="1" dirty="0">
                <a:solidFill>
                  <a:srgbClr val="006FC0"/>
                </a:solidFill>
                <a:latin typeface="Calibri"/>
                <a:cs typeface="Calibri"/>
              </a:rPr>
              <a:t>human</a:t>
            </a:r>
            <a:r>
              <a:rPr sz="2800" b="1" spc="-65" dirty="0">
                <a:solidFill>
                  <a:srgbClr val="006FC0"/>
                </a:solidFill>
                <a:latin typeface="Calibri"/>
                <a:cs typeface="Calibri"/>
              </a:rPr>
              <a:t> </a:t>
            </a:r>
            <a:r>
              <a:rPr sz="2800" b="1" dirty="0">
                <a:solidFill>
                  <a:srgbClr val="006FC0"/>
                </a:solidFill>
                <a:latin typeface="Calibri"/>
                <a:cs typeface="Calibri"/>
              </a:rPr>
              <a:t>domain</a:t>
            </a:r>
            <a:r>
              <a:rPr sz="2800" b="1" spc="-60" dirty="0">
                <a:solidFill>
                  <a:srgbClr val="006FC0"/>
                </a:solidFill>
                <a:latin typeface="Calibri"/>
                <a:cs typeface="Calibri"/>
              </a:rPr>
              <a:t> </a:t>
            </a:r>
            <a:r>
              <a:rPr sz="2800" b="1" spc="-10" dirty="0">
                <a:solidFill>
                  <a:srgbClr val="006FC0"/>
                </a:solidFill>
                <a:latin typeface="Calibri"/>
                <a:cs typeface="Calibri"/>
              </a:rPr>
              <a:t>expert</a:t>
            </a:r>
            <a:endParaRPr sz="2800" dirty="0">
              <a:latin typeface="Calibri"/>
              <a:cs typeface="Calibri"/>
            </a:endParaRPr>
          </a:p>
          <a:p>
            <a:pPr marL="240665" indent="-227965">
              <a:lnSpc>
                <a:spcPts val="3190"/>
              </a:lnSpc>
              <a:spcBef>
                <a:spcPts val="660"/>
              </a:spcBef>
              <a:buFont typeface="Arial MT"/>
              <a:buChar char="•"/>
              <a:tabLst>
                <a:tab pos="240665" algn="l"/>
              </a:tabLst>
            </a:pPr>
            <a:r>
              <a:rPr sz="2800" dirty="0">
                <a:latin typeface="Calibri"/>
                <a:cs typeface="Calibri"/>
              </a:rPr>
              <a:t>New</a:t>
            </a:r>
            <a:r>
              <a:rPr sz="2800" spc="-100" dirty="0">
                <a:latin typeface="Calibri"/>
                <a:cs typeface="Calibri"/>
              </a:rPr>
              <a:t> </a:t>
            </a:r>
            <a:r>
              <a:rPr sz="2800" dirty="0">
                <a:latin typeface="Calibri"/>
                <a:cs typeface="Calibri"/>
              </a:rPr>
              <a:t>research</a:t>
            </a:r>
            <a:r>
              <a:rPr sz="2800" spc="-85" dirty="0">
                <a:latin typeface="Calibri"/>
                <a:cs typeface="Calibri"/>
              </a:rPr>
              <a:t> </a:t>
            </a:r>
            <a:r>
              <a:rPr sz="2800" spc="-10" dirty="0">
                <a:latin typeface="Calibri"/>
                <a:cs typeface="Calibri"/>
              </a:rPr>
              <a:t>questions:</a:t>
            </a:r>
            <a:endParaRPr sz="2800" dirty="0">
              <a:latin typeface="Calibri"/>
              <a:cs typeface="Calibri"/>
            </a:endParaRPr>
          </a:p>
          <a:p>
            <a:pPr marL="241300">
              <a:lnSpc>
                <a:spcPts val="3190"/>
              </a:lnSpc>
            </a:pPr>
            <a:r>
              <a:rPr sz="2800" b="1" dirty="0">
                <a:solidFill>
                  <a:srgbClr val="006FC0"/>
                </a:solidFill>
                <a:latin typeface="Calibri"/>
                <a:cs typeface="Calibri"/>
              </a:rPr>
              <a:t>Combining</a:t>
            </a:r>
            <a:r>
              <a:rPr sz="2800" b="1" spc="-55" dirty="0">
                <a:solidFill>
                  <a:srgbClr val="006FC0"/>
                </a:solidFill>
                <a:latin typeface="Calibri"/>
                <a:cs typeface="Calibri"/>
              </a:rPr>
              <a:t> </a:t>
            </a:r>
            <a:r>
              <a:rPr sz="2800" b="1" spc="-35" dirty="0">
                <a:solidFill>
                  <a:srgbClr val="006FC0"/>
                </a:solidFill>
                <a:latin typeface="Calibri"/>
                <a:cs typeface="Calibri"/>
              </a:rPr>
              <a:t>data-</a:t>
            </a:r>
            <a:r>
              <a:rPr sz="2800" b="1" dirty="0">
                <a:solidFill>
                  <a:srgbClr val="006FC0"/>
                </a:solidFill>
                <a:latin typeface="Calibri"/>
                <a:cs typeface="Calibri"/>
              </a:rPr>
              <a:t>driven</a:t>
            </a:r>
            <a:r>
              <a:rPr sz="2800" b="1" spc="-35" dirty="0">
                <a:solidFill>
                  <a:srgbClr val="006FC0"/>
                </a:solidFill>
                <a:latin typeface="Calibri"/>
                <a:cs typeface="Calibri"/>
              </a:rPr>
              <a:t> </a:t>
            </a:r>
            <a:r>
              <a:rPr sz="2800" b="1" dirty="0">
                <a:solidFill>
                  <a:srgbClr val="006FC0"/>
                </a:solidFill>
                <a:latin typeface="Calibri"/>
                <a:cs typeface="Calibri"/>
              </a:rPr>
              <a:t>and</a:t>
            </a:r>
            <a:r>
              <a:rPr sz="2800" b="1" spc="-65" dirty="0">
                <a:solidFill>
                  <a:srgbClr val="006FC0"/>
                </a:solidFill>
                <a:latin typeface="Calibri"/>
                <a:cs typeface="Calibri"/>
              </a:rPr>
              <a:t> </a:t>
            </a:r>
            <a:r>
              <a:rPr sz="2800" b="1" spc="-35" dirty="0">
                <a:solidFill>
                  <a:srgbClr val="006FC0"/>
                </a:solidFill>
                <a:latin typeface="Calibri"/>
                <a:cs typeface="Calibri"/>
              </a:rPr>
              <a:t>text-</a:t>
            </a:r>
            <a:r>
              <a:rPr sz="2800" b="1" dirty="0">
                <a:solidFill>
                  <a:srgbClr val="006FC0"/>
                </a:solidFill>
                <a:latin typeface="Calibri"/>
                <a:cs typeface="Calibri"/>
              </a:rPr>
              <a:t>based</a:t>
            </a:r>
            <a:r>
              <a:rPr sz="2800" b="1" spc="-25" dirty="0">
                <a:solidFill>
                  <a:srgbClr val="006FC0"/>
                </a:solidFill>
                <a:latin typeface="Calibri"/>
                <a:cs typeface="Calibri"/>
              </a:rPr>
              <a:t> </a:t>
            </a:r>
            <a:r>
              <a:rPr sz="2800" b="1" spc="-10" dirty="0">
                <a:solidFill>
                  <a:srgbClr val="006FC0"/>
                </a:solidFill>
                <a:latin typeface="Calibri"/>
                <a:cs typeface="Calibri"/>
              </a:rPr>
              <a:t>analysis?</a:t>
            </a:r>
            <a:endParaRPr sz="2800" dirty="0">
              <a:latin typeface="Calibri"/>
              <a:cs typeface="Calibri"/>
            </a:endParaRPr>
          </a:p>
        </p:txBody>
      </p:sp>
      <p:grpSp>
        <p:nvGrpSpPr>
          <p:cNvPr id="4" name="object 4"/>
          <p:cNvGrpSpPr/>
          <p:nvPr/>
        </p:nvGrpSpPr>
        <p:grpSpPr>
          <a:xfrm>
            <a:off x="8116823" y="6038091"/>
            <a:ext cx="3994785" cy="820419"/>
            <a:chOff x="8116823" y="6038091"/>
            <a:chExt cx="3994785" cy="820419"/>
          </a:xfrm>
        </p:grpSpPr>
        <p:pic>
          <p:nvPicPr>
            <p:cNvPr id="5" name="object 5"/>
            <p:cNvPicPr/>
            <p:nvPr/>
          </p:nvPicPr>
          <p:blipFill>
            <a:blip r:embed="rId2" cstate="print"/>
            <a:stretch>
              <a:fillRect/>
            </a:stretch>
          </p:blipFill>
          <p:spPr>
            <a:xfrm>
              <a:off x="8168622" y="6076144"/>
              <a:ext cx="3942623" cy="730038"/>
            </a:xfrm>
            <a:prstGeom prst="rect">
              <a:avLst/>
            </a:prstGeom>
          </p:spPr>
        </p:pic>
        <p:pic>
          <p:nvPicPr>
            <p:cNvPr id="6" name="object 6"/>
            <p:cNvPicPr/>
            <p:nvPr/>
          </p:nvPicPr>
          <p:blipFill>
            <a:blip r:embed="rId3" cstate="print"/>
            <a:stretch>
              <a:fillRect/>
            </a:stretch>
          </p:blipFill>
          <p:spPr>
            <a:xfrm>
              <a:off x="8116823" y="6038091"/>
              <a:ext cx="3526535" cy="819908"/>
            </a:xfrm>
            <a:prstGeom prst="rect">
              <a:avLst/>
            </a:prstGeom>
          </p:spPr>
        </p:pic>
      </p:grpSp>
      <p:sp>
        <p:nvSpPr>
          <p:cNvPr id="7" name="object 7"/>
          <p:cNvSpPr txBox="1"/>
          <p:nvPr/>
        </p:nvSpPr>
        <p:spPr>
          <a:xfrm>
            <a:off x="8189976" y="6088379"/>
            <a:ext cx="3850004" cy="646430"/>
          </a:xfrm>
          <a:prstGeom prst="rect">
            <a:avLst/>
          </a:prstGeom>
          <a:solidFill>
            <a:srgbClr val="FFFFFF"/>
          </a:solidFill>
          <a:ln w="9525">
            <a:solidFill>
              <a:srgbClr val="000000"/>
            </a:solidFill>
          </a:ln>
        </p:spPr>
        <p:txBody>
          <a:bodyPr vert="horz" wrap="square" lIns="0" tIns="31750" rIns="0" bIns="0" rtlCol="0">
            <a:spAutoFit/>
          </a:bodyPr>
          <a:lstStyle/>
          <a:p>
            <a:pPr marL="91440" marR="647065">
              <a:lnSpc>
                <a:spcPct val="100000"/>
              </a:lnSpc>
              <a:spcBef>
                <a:spcPts val="250"/>
              </a:spcBef>
            </a:pPr>
            <a:r>
              <a:rPr sz="1800" u="sng" spc="-10" dirty="0">
                <a:solidFill>
                  <a:srgbClr val="0462C1"/>
                </a:solidFill>
                <a:uFill>
                  <a:solidFill>
                    <a:srgbClr val="0462C1"/>
                  </a:solidFill>
                </a:uFill>
                <a:latin typeface="Calibri"/>
                <a:cs typeface="Calibri"/>
                <a:hlinkClick r:id="rId4"/>
              </a:rPr>
              <a:t>https://pywhy.org/</a:t>
            </a:r>
            <a:r>
              <a:rPr sz="1800" spc="-10" dirty="0">
                <a:solidFill>
                  <a:srgbClr val="0462C1"/>
                </a:solidFill>
                <a:latin typeface="Calibri"/>
                <a:cs typeface="Calibri"/>
              </a:rPr>
              <a:t> </a:t>
            </a:r>
            <a:r>
              <a:rPr sz="1800" u="sng" spc="-10" dirty="0">
                <a:solidFill>
                  <a:srgbClr val="0462C1"/>
                </a:solidFill>
                <a:uFill>
                  <a:solidFill>
                    <a:srgbClr val="0462C1"/>
                  </a:solidFill>
                </a:uFill>
                <a:latin typeface="Calibri"/>
                <a:cs typeface="Calibri"/>
                <a:hlinkClick r:id="rId5"/>
              </a:rPr>
              <a:t>https://arxiv.org/abs/2305.00050</a:t>
            </a:r>
            <a:endParaRPr sz="18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5780" y="4998191"/>
            <a:ext cx="1311910" cy="1358265"/>
          </a:xfrm>
          <a:custGeom>
            <a:avLst/>
            <a:gdLst/>
            <a:ahLst/>
            <a:cxnLst/>
            <a:rect l="l" t="t" r="r" b="b"/>
            <a:pathLst>
              <a:path w="1311910" h="1358264">
                <a:moveTo>
                  <a:pt x="362619" y="858274"/>
                </a:moveTo>
                <a:lnTo>
                  <a:pt x="44546" y="858274"/>
                </a:lnTo>
                <a:lnTo>
                  <a:pt x="28056" y="861609"/>
                </a:lnTo>
                <a:lnTo>
                  <a:pt x="14566" y="870710"/>
                </a:lnTo>
                <a:lnTo>
                  <a:pt x="5470" y="884217"/>
                </a:lnTo>
                <a:lnTo>
                  <a:pt x="2139" y="900772"/>
                </a:lnTo>
                <a:lnTo>
                  <a:pt x="2139" y="1315346"/>
                </a:lnTo>
                <a:lnTo>
                  <a:pt x="5476" y="1331868"/>
                </a:lnTo>
                <a:lnTo>
                  <a:pt x="14575" y="1345361"/>
                </a:lnTo>
                <a:lnTo>
                  <a:pt x="28070" y="1354459"/>
                </a:lnTo>
                <a:lnTo>
                  <a:pt x="44594" y="1357796"/>
                </a:lnTo>
                <a:lnTo>
                  <a:pt x="362619" y="1357796"/>
                </a:lnTo>
                <a:lnTo>
                  <a:pt x="379143" y="1354459"/>
                </a:lnTo>
                <a:lnTo>
                  <a:pt x="392634" y="1345361"/>
                </a:lnTo>
                <a:lnTo>
                  <a:pt x="401730" y="1331868"/>
                </a:lnTo>
                <a:lnTo>
                  <a:pt x="405065" y="1315346"/>
                </a:lnTo>
                <a:lnTo>
                  <a:pt x="405065" y="1272906"/>
                </a:lnTo>
                <a:lnTo>
                  <a:pt x="87040" y="1272906"/>
                </a:lnTo>
                <a:lnTo>
                  <a:pt x="87040" y="943163"/>
                </a:lnTo>
                <a:lnTo>
                  <a:pt x="405065" y="943163"/>
                </a:lnTo>
                <a:lnTo>
                  <a:pt x="405065" y="900772"/>
                </a:lnTo>
                <a:lnTo>
                  <a:pt x="401730" y="884217"/>
                </a:lnTo>
                <a:lnTo>
                  <a:pt x="392634" y="870710"/>
                </a:lnTo>
                <a:lnTo>
                  <a:pt x="379143" y="861609"/>
                </a:lnTo>
                <a:lnTo>
                  <a:pt x="362619" y="858274"/>
                </a:lnTo>
                <a:close/>
              </a:path>
              <a:path w="1311910" h="1358264">
                <a:moveTo>
                  <a:pt x="405065" y="943163"/>
                </a:moveTo>
                <a:lnTo>
                  <a:pt x="320105" y="943163"/>
                </a:lnTo>
                <a:lnTo>
                  <a:pt x="320105" y="1272906"/>
                </a:lnTo>
                <a:lnTo>
                  <a:pt x="405065" y="1272906"/>
                </a:lnTo>
                <a:lnTo>
                  <a:pt x="405065" y="943163"/>
                </a:lnTo>
                <a:close/>
              </a:path>
              <a:path w="1311910" h="1358264">
                <a:moveTo>
                  <a:pt x="815904" y="701104"/>
                </a:moveTo>
                <a:lnTo>
                  <a:pt x="497938" y="701104"/>
                </a:lnTo>
                <a:lnTo>
                  <a:pt x="481414" y="704439"/>
                </a:lnTo>
                <a:lnTo>
                  <a:pt x="467923" y="713533"/>
                </a:lnTo>
                <a:lnTo>
                  <a:pt x="458827" y="727023"/>
                </a:lnTo>
                <a:lnTo>
                  <a:pt x="455492" y="743544"/>
                </a:lnTo>
                <a:lnTo>
                  <a:pt x="455492" y="1315346"/>
                </a:lnTo>
                <a:lnTo>
                  <a:pt x="458827" y="1331868"/>
                </a:lnTo>
                <a:lnTo>
                  <a:pt x="467923" y="1345361"/>
                </a:lnTo>
                <a:lnTo>
                  <a:pt x="481414" y="1354459"/>
                </a:lnTo>
                <a:lnTo>
                  <a:pt x="497938" y="1357796"/>
                </a:lnTo>
                <a:lnTo>
                  <a:pt x="815963" y="1357796"/>
                </a:lnTo>
                <a:lnTo>
                  <a:pt x="832487" y="1354459"/>
                </a:lnTo>
                <a:lnTo>
                  <a:pt x="845971" y="1345361"/>
                </a:lnTo>
                <a:lnTo>
                  <a:pt x="855058" y="1331868"/>
                </a:lnTo>
                <a:lnTo>
                  <a:pt x="858389" y="1315346"/>
                </a:lnTo>
                <a:lnTo>
                  <a:pt x="858389" y="1272906"/>
                </a:lnTo>
                <a:lnTo>
                  <a:pt x="540403" y="1272906"/>
                </a:lnTo>
                <a:lnTo>
                  <a:pt x="540403" y="786062"/>
                </a:lnTo>
                <a:lnTo>
                  <a:pt x="858389" y="786062"/>
                </a:lnTo>
                <a:lnTo>
                  <a:pt x="858389" y="743544"/>
                </a:lnTo>
                <a:lnTo>
                  <a:pt x="855048" y="727023"/>
                </a:lnTo>
                <a:lnTo>
                  <a:pt x="845938" y="713533"/>
                </a:lnTo>
                <a:lnTo>
                  <a:pt x="832433" y="704439"/>
                </a:lnTo>
                <a:lnTo>
                  <a:pt x="815904" y="701104"/>
                </a:lnTo>
                <a:close/>
              </a:path>
              <a:path w="1311910" h="1358264">
                <a:moveTo>
                  <a:pt x="1269267" y="502462"/>
                </a:moveTo>
                <a:lnTo>
                  <a:pt x="951291" y="502462"/>
                </a:lnTo>
                <a:lnTo>
                  <a:pt x="934760" y="505798"/>
                </a:lnTo>
                <a:lnTo>
                  <a:pt x="921251" y="514896"/>
                </a:lnTo>
                <a:lnTo>
                  <a:pt x="912139" y="528389"/>
                </a:lnTo>
                <a:lnTo>
                  <a:pt x="908796" y="544911"/>
                </a:lnTo>
                <a:lnTo>
                  <a:pt x="908796" y="1315346"/>
                </a:lnTo>
                <a:lnTo>
                  <a:pt x="912139" y="1331868"/>
                </a:lnTo>
                <a:lnTo>
                  <a:pt x="921251" y="1345361"/>
                </a:lnTo>
                <a:lnTo>
                  <a:pt x="934760" y="1354459"/>
                </a:lnTo>
                <a:lnTo>
                  <a:pt x="951291" y="1357796"/>
                </a:lnTo>
                <a:lnTo>
                  <a:pt x="1269267" y="1357796"/>
                </a:lnTo>
                <a:lnTo>
                  <a:pt x="1285798" y="1354459"/>
                </a:lnTo>
                <a:lnTo>
                  <a:pt x="1299306" y="1345361"/>
                </a:lnTo>
                <a:lnTo>
                  <a:pt x="1308419" y="1331868"/>
                </a:lnTo>
                <a:lnTo>
                  <a:pt x="1311761" y="1315346"/>
                </a:lnTo>
                <a:lnTo>
                  <a:pt x="1311761" y="1272906"/>
                </a:lnTo>
                <a:lnTo>
                  <a:pt x="993687" y="1272906"/>
                </a:lnTo>
                <a:lnTo>
                  <a:pt x="993687" y="587351"/>
                </a:lnTo>
                <a:lnTo>
                  <a:pt x="1311761" y="587351"/>
                </a:lnTo>
                <a:lnTo>
                  <a:pt x="1311761" y="544911"/>
                </a:lnTo>
                <a:lnTo>
                  <a:pt x="1308419" y="528389"/>
                </a:lnTo>
                <a:lnTo>
                  <a:pt x="1299306" y="514896"/>
                </a:lnTo>
                <a:lnTo>
                  <a:pt x="1285798" y="505798"/>
                </a:lnTo>
                <a:lnTo>
                  <a:pt x="1269267" y="502462"/>
                </a:lnTo>
                <a:close/>
              </a:path>
              <a:path w="1311910" h="1358264">
                <a:moveTo>
                  <a:pt x="858389" y="786062"/>
                </a:moveTo>
                <a:lnTo>
                  <a:pt x="773468" y="786062"/>
                </a:lnTo>
                <a:lnTo>
                  <a:pt x="773468" y="1272906"/>
                </a:lnTo>
                <a:lnTo>
                  <a:pt x="858389" y="1272906"/>
                </a:lnTo>
                <a:lnTo>
                  <a:pt x="858389" y="786062"/>
                </a:lnTo>
                <a:close/>
              </a:path>
              <a:path w="1311910" h="1358264">
                <a:moveTo>
                  <a:pt x="1311761" y="587351"/>
                </a:moveTo>
                <a:lnTo>
                  <a:pt x="1226772" y="587351"/>
                </a:lnTo>
                <a:lnTo>
                  <a:pt x="1226772" y="1272906"/>
                </a:lnTo>
                <a:lnTo>
                  <a:pt x="1311761" y="1272906"/>
                </a:lnTo>
                <a:lnTo>
                  <a:pt x="1311761" y="587351"/>
                </a:lnTo>
                <a:close/>
              </a:path>
              <a:path w="1311910" h="1358264">
                <a:moveTo>
                  <a:pt x="1255069" y="0"/>
                </a:moveTo>
                <a:lnTo>
                  <a:pt x="1239472" y="0"/>
                </a:lnTo>
                <a:lnTo>
                  <a:pt x="1236541" y="488"/>
                </a:lnTo>
                <a:lnTo>
                  <a:pt x="1237225" y="488"/>
                </a:lnTo>
                <a:lnTo>
                  <a:pt x="1234783" y="976"/>
                </a:lnTo>
                <a:lnTo>
                  <a:pt x="1235030" y="976"/>
                </a:lnTo>
                <a:lnTo>
                  <a:pt x="1082096" y="41902"/>
                </a:lnTo>
                <a:lnTo>
                  <a:pt x="1066981" y="49446"/>
                </a:lnTo>
                <a:lnTo>
                  <a:pt x="1056281" y="61743"/>
                </a:lnTo>
                <a:lnTo>
                  <a:pt x="1050967" y="77134"/>
                </a:lnTo>
                <a:lnTo>
                  <a:pt x="1052007" y="93963"/>
                </a:lnTo>
                <a:lnTo>
                  <a:pt x="1059140" y="108534"/>
                </a:lnTo>
                <a:lnTo>
                  <a:pt x="1070751" y="119029"/>
                </a:lnTo>
                <a:lnTo>
                  <a:pt x="1085348" y="124635"/>
                </a:lnTo>
                <a:lnTo>
                  <a:pt x="1101329" y="124635"/>
                </a:lnTo>
                <a:lnTo>
                  <a:pt x="1058142" y="164072"/>
                </a:lnTo>
                <a:lnTo>
                  <a:pt x="1014727" y="202193"/>
                </a:lnTo>
                <a:lnTo>
                  <a:pt x="971197" y="238899"/>
                </a:lnTo>
                <a:lnTo>
                  <a:pt x="927556" y="274185"/>
                </a:lnTo>
                <a:lnTo>
                  <a:pt x="883806" y="308052"/>
                </a:lnTo>
                <a:lnTo>
                  <a:pt x="839952" y="340496"/>
                </a:lnTo>
                <a:lnTo>
                  <a:pt x="795997" y="371515"/>
                </a:lnTo>
                <a:lnTo>
                  <a:pt x="751945" y="401107"/>
                </a:lnTo>
                <a:lnTo>
                  <a:pt x="707799" y="429270"/>
                </a:lnTo>
                <a:lnTo>
                  <a:pt x="663562" y="456003"/>
                </a:lnTo>
                <a:lnTo>
                  <a:pt x="619239" y="481302"/>
                </a:lnTo>
                <a:lnTo>
                  <a:pt x="574832" y="505166"/>
                </a:lnTo>
                <a:lnTo>
                  <a:pt x="530345" y="527593"/>
                </a:lnTo>
                <a:lnTo>
                  <a:pt x="485782" y="548580"/>
                </a:lnTo>
                <a:lnTo>
                  <a:pt x="441146" y="568126"/>
                </a:lnTo>
                <a:lnTo>
                  <a:pt x="396441" y="586228"/>
                </a:lnTo>
                <a:lnTo>
                  <a:pt x="351671" y="602884"/>
                </a:lnTo>
                <a:lnTo>
                  <a:pt x="306838" y="618093"/>
                </a:lnTo>
                <a:lnTo>
                  <a:pt x="261946" y="631852"/>
                </a:lnTo>
                <a:lnTo>
                  <a:pt x="216999" y="644159"/>
                </a:lnTo>
                <a:lnTo>
                  <a:pt x="172001" y="655012"/>
                </a:lnTo>
                <a:lnTo>
                  <a:pt x="126954" y="664408"/>
                </a:lnTo>
                <a:lnTo>
                  <a:pt x="81863" y="672346"/>
                </a:lnTo>
                <a:lnTo>
                  <a:pt x="36730" y="678824"/>
                </a:lnTo>
                <a:lnTo>
                  <a:pt x="20780" y="684231"/>
                </a:lnTo>
                <a:lnTo>
                  <a:pt x="8544" y="694966"/>
                </a:lnTo>
                <a:lnTo>
                  <a:pt x="1218" y="709506"/>
                </a:lnTo>
                <a:lnTo>
                  <a:pt x="0" y="726324"/>
                </a:lnTo>
                <a:lnTo>
                  <a:pt x="4769" y="741158"/>
                </a:lnTo>
                <a:lnTo>
                  <a:pt x="14162" y="752899"/>
                </a:lnTo>
                <a:lnTo>
                  <a:pt x="26980" y="760622"/>
                </a:lnTo>
                <a:lnTo>
                  <a:pt x="42025" y="763401"/>
                </a:lnTo>
                <a:lnTo>
                  <a:pt x="44743" y="763401"/>
                </a:lnTo>
                <a:lnTo>
                  <a:pt x="91432" y="756786"/>
                </a:lnTo>
                <a:lnTo>
                  <a:pt x="135361" y="749228"/>
                </a:lnTo>
                <a:lnTo>
                  <a:pt x="179233" y="740368"/>
                </a:lnTo>
                <a:lnTo>
                  <a:pt x="223043" y="730207"/>
                </a:lnTo>
                <a:lnTo>
                  <a:pt x="266788" y="718747"/>
                </a:lnTo>
                <a:lnTo>
                  <a:pt x="310467" y="705990"/>
                </a:lnTo>
                <a:lnTo>
                  <a:pt x="354076" y="691937"/>
                </a:lnTo>
                <a:lnTo>
                  <a:pt x="397611" y="676589"/>
                </a:lnTo>
                <a:lnTo>
                  <a:pt x="441071" y="659949"/>
                </a:lnTo>
                <a:lnTo>
                  <a:pt x="484452" y="642019"/>
                </a:lnTo>
                <a:lnTo>
                  <a:pt x="527751" y="622798"/>
                </a:lnTo>
                <a:lnTo>
                  <a:pt x="570965" y="602291"/>
                </a:lnTo>
                <a:lnTo>
                  <a:pt x="614092" y="580497"/>
                </a:lnTo>
                <a:lnTo>
                  <a:pt x="657128" y="557419"/>
                </a:lnTo>
                <a:lnTo>
                  <a:pt x="700070" y="533058"/>
                </a:lnTo>
                <a:lnTo>
                  <a:pt x="742916" y="507416"/>
                </a:lnTo>
                <a:lnTo>
                  <a:pt x="785663" y="480494"/>
                </a:lnTo>
                <a:lnTo>
                  <a:pt x="828307" y="452295"/>
                </a:lnTo>
                <a:lnTo>
                  <a:pt x="870846" y="422820"/>
                </a:lnTo>
                <a:lnTo>
                  <a:pt x="913277" y="392069"/>
                </a:lnTo>
                <a:lnTo>
                  <a:pt x="955596" y="360046"/>
                </a:lnTo>
                <a:lnTo>
                  <a:pt x="997802" y="326752"/>
                </a:lnTo>
                <a:lnTo>
                  <a:pt x="1039890" y="292188"/>
                </a:lnTo>
                <a:lnTo>
                  <a:pt x="1081859" y="256356"/>
                </a:lnTo>
                <a:lnTo>
                  <a:pt x="1123661" y="219296"/>
                </a:lnTo>
                <a:lnTo>
                  <a:pt x="1165424" y="180894"/>
                </a:lnTo>
                <a:lnTo>
                  <a:pt x="1253433" y="180894"/>
                </a:lnTo>
                <a:lnTo>
                  <a:pt x="1287632" y="53233"/>
                </a:lnTo>
                <a:lnTo>
                  <a:pt x="1287925" y="51670"/>
                </a:lnTo>
                <a:lnTo>
                  <a:pt x="1288218" y="50595"/>
                </a:lnTo>
                <a:lnTo>
                  <a:pt x="1288414" y="49619"/>
                </a:lnTo>
                <a:lnTo>
                  <a:pt x="1288511" y="48642"/>
                </a:lnTo>
                <a:lnTo>
                  <a:pt x="1288609" y="47665"/>
                </a:lnTo>
                <a:lnTo>
                  <a:pt x="1288805" y="46688"/>
                </a:lnTo>
                <a:lnTo>
                  <a:pt x="1288805" y="36725"/>
                </a:lnTo>
                <a:lnTo>
                  <a:pt x="1288218" y="33307"/>
                </a:lnTo>
                <a:lnTo>
                  <a:pt x="1288121" y="33014"/>
                </a:lnTo>
                <a:lnTo>
                  <a:pt x="1287632" y="30670"/>
                </a:lnTo>
                <a:lnTo>
                  <a:pt x="1287339" y="29791"/>
                </a:lnTo>
                <a:lnTo>
                  <a:pt x="1287242" y="29400"/>
                </a:lnTo>
                <a:lnTo>
                  <a:pt x="1287144" y="28911"/>
                </a:lnTo>
                <a:lnTo>
                  <a:pt x="1286265" y="26470"/>
                </a:lnTo>
                <a:lnTo>
                  <a:pt x="1285874" y="25493"/>
                </a:lnTo>
                <a:lnTo>
                  <a:pt x="1285679" y="25200"/>
                </a:lnTo>
                <a:lnTo>
                  <a:pt x="1285581" y="24809"/>
                </a:lnTo>
                <a:lnTo>
                  <a:pt x="1285385" y="24516"/>
                </a:lnTo>
                <a:lnTo>
                  <a:pt x="1285092" y="23735"/>
                </a:lnTo>
                <a:lnTo>
                  <a:pt x="1283725" y="21000"/>
                </a:lnTo>
                <a:lnTo>
                  <a:pt x="1281966" y="18069"/>
                </a:lnTo>
                <a:lnTo>
                  <a:pt x="1281771" y="17874"/>
                </a:lnTo>
                <a:lnTo>
                  <a:pt x="1281576" y="17581"/>
                </a:lnTo>
                <a:lnTo>
                  <a:pt x="1281380" y="17386"/>
                </a:lnTo>
                <a:lnTo>
                  <a:pt x="1280208" y="15823"/>
                </a:lnTo>
                <a:lnTo>
                  <a:pt x="1279524" y="15042"/>
                </a:lnTo>
                <a:lnTo>
                  <a:pt x="1279426" y="14748"/>
                </a:lnTo>
                <a:lnTo>
                  <a:pt x="1279231" y="14455"/>
                </a:lnTo>
                <a:lnTo>
                  <a:pt x="1278938" y="14260"/>
                </a:lnTo>
                <a:lnTo>
                  <a:pt x="1278254" y="13381"/>
                </a:lnTo>
                <a:lnTo>
                  <a:pt x="1277473" y="12502"/>
                </a:lnTo>
                <a:lnTo>
                  <a:pt x="1276593" y="11623"/>
                </a:lnTo>
                <a:lnTo>
                  <a:pt x="1276447" y="11623"/>
                </a:lnTo>
                <a:lnTo>
                  <a:pt x="1276300" y="11330"/>
                </a:lnTo>
                <a:lnTo>
                  <a:pt x="1276203" y="11135"/>
                </a:lnTo>
                <a:lnTo>
                  <a:pt x="1275996" y="11135"/>
                </a:lnTo>
                <a:lnTo>
                  <a:pt x="1275128" y="10158"/>
                </a:lnTo>
                <a:lnTo>
                  <a:pt x="1274347" y="9474"/>
                </a:lnTo>
                <a:lnTo>
                  <a:pt x="1273467" y="8790"/>
                </a:lnTo>
                <a:lnTo>
                  <a:pt x="1273077" y="8400"/>
                </a:lnTo>
                <a:lnTo>
                  <a:pt x="1269560" y="5958"/>
                </a:lnTo>
                <a:lnTo>
                  <a:pt x="1269169" y="5762"/>
                </a:lnTo>
                <a:lnTo>
                  <a:pt x="1268876" y="5567"/>
                </a:lnTo>
                <a:lnTo>
                  <a:pt x="1268192" y="5176"/>
                </a:lnTo>
                <a:lnTo>
                  <a:pt x="1267411" y="4688"/>
                </a:lnTo>
                <a:lnTo>
                  <a:pt x="1266629" y="4297"/>
                </a:lnTo>
                <a:lnTo>
                  <a:pt x="1266336" y="4102"/>
                </a:lnTo>
                <a:lnTo>
                  <a:pt x="1264578" y="3223"/>
                </a:lnTo>
                <a:lnTo>
                  <a:pt x="1263503" y="2832"/>
                </a:lnTo>
                <a:lnTo>
                  <a:pt x="1262624" y="2441"/>
                </a:lnTo>
                <a:lnTo>
                  <a:pt x="1262136" y="2246"/>
                </a:lnTo>
                <a:lnTo>
                  <a:pt x="1261745" y="2051"/>
                </a:lnTo>
                <a:lnTo>
                  <a:pt x="1261484" y="2051"/>
                </a:lnTo>
                <a:lnTo>
                  <a:pt x="1260573" y="1660"/>
                </a:lnTo>
                <a:lnTo>
                  <a:pt x="1259791" y="1367"/>
                </a:lnTo>
                <a:lnTo>
                  <a:pt x="1259010" y="1172"/>
                </a:lnTo>
                <a:lnTo>
                  <a:pt x="1258716" y="976"/>
                </a:lnTo>
                <a:lnTo>
                  <a:pt x="1255069" y="0"/>
                </a:lnTo>
                <a:close/>
              </a:path>
              <a:path w="1311910" h="1358264">
                <a:moveTo>
                  <a:pt x="1253433" y="180894"/>
                </a:moveTo>
                <a:lnTo>
                  <a:pt x="1165424" y="180894"/>
                </a:lnTo>
                <a:lnTo>
                  <a:pt x="1164545" y="184411"/>
                </a:lnTo>
                <a:lnTo>
                  <a:pt x="1163447" y="201238"/>
                </a:lnTo>
                <a:lnTo>
                  <a:pt x="1168733" y="216619"/>
                </a:lnTo>
                <a:lnTo>
                  <a:pt x="1179422" y="228887"/>
                </a:lnTo>
                <a:lnTo>
                  <a:pt x="1194535" y="236374"/>
                </a:lnTo>
                <a:lnTo>
                  <a:pt x="1198247" y="237351"/>
                </a:lnTo>
                <a:lnTo>
                  <a:pt x="1201959" y="237839"/>
                </a:lnTo>
                <a:lnTo>
                  <a:pt x="1205574" y="237839"/>
                </a:lnTo>
                <a:lnTo>
                  <a:pt x="1240646" y="219296"/>
                </a:lnTo>
                <a:lnTo>
                  <a:pt x="1253433" y="180894"/>
                </a:lnTo>
                <a:close/>
              </a:path>
            </a:pathLst>
          </a:custGeom>
          <a:solidFill>
            <a:srgbClr val="6FC041"/>
          </a:solidFill>
        </p:spPr>
        <p:txBody>
          <a:bodyPr wrap="square" lIns="0" tIns="0" rIns="0" bIns="0" rtlCol="0"/>
          <a:lstStyle/>
          <a:p>
            <a:endParaRPr/>
          </a:p>
        </p:txBody>
      </p:sp>
      <p:sp>
        <p:nvSpPr>
          <p:cNvPr id="4" name="object 4"/>
          <p:cNvSpPr/>
          <p:nvPr/>
        </p:nvSpPr>
        <p:spPr>
          <a:xfrm>
            <a:off x="3453069" y="1549940"/>
            <a:ext cx="1486535" cy="1549400"/>
          </a:xfrm>
          <a:custGeom>
            <a:avLst/>
            <a:gdLst/>
            <a:ahLst/>
            <a:cxnLst/>
            <a:rect l="l" t="t" r="r" b="b"/>
            <a:pathLst>
              <a:path w="1486535" h="1549400">
                <a:moveTo>
                  <a:pt x="1486407" y="270001"/>
                </a:moveTo>
                <a:lnTo>
                  <a:pt x="541146" y="1288541"/>
                </a:lnTo>
                <a:lnTo>
                  <a:pt x="791590" y="1520952"/>
                </a:lnTo>
                <a:lnTo>
                  <a:pt x="28447" y="1549399"/>
                </a:lnTo>
                <a:lnTo>
                  <a:pt x="0" y="786256"/>
                </a:lnTo>
                <a:lnTo>
                  <a:pt x="250316" y="1018666"/>
                </a:lnTo>
                <a:lnTo>
                  <a:pt x="1195577" y="0"/>
                </a:lnTo>
                <a:lnTo>
                  <a:pt x="1486407" y="270001"/>
                </a:lnTo>
                <a:close/>
              </a:path>
            </a:pathLst>
          </a:custGeom>
          <a:ln w="57150">
            <a:solidFill>
              <a:srgbClr val="00AFEF"/>
            </a:solidFill>
          </a:ln>
        </p:spPr>
        <p:txBody>
          <a:bodyPr wrap="square" lIns="0" tIns="0" rIns="0" bIns="0" rtlCol="0"/>
          <a:lstStyle/>
          <a:p>
            <a:endParaRPr/>
          </a:p>
        </p:txBody>
      </p:sp>
      <p:sp>
        <p:nvSpPr>
          <p:cNvPr id="5" name="object 5"/>
          <p:cNvSpPr/>
          <p:nvPr/>
        </p:nvSpPr>
        <p:spPr>
          <a:xfrm>
            <a:off x="6816449" y="1549940"/>
            <a:ext cx="1503680" cy="1507490"/>
          </a:xfrm>
          <a:custGeom>
            <a:avLst/>
            <a:gdLst/>
            <a:ahLst/>
            <a:cxnLst/>
            <a:rect l="l" t="t" r="r" b="b"/>
            <a:pathLst>
              <a:path w="1503679" h="1507489">
                <a:moveTo>
                  <a:pt x="281177" y="0"/>
                </a:moveTo>
                <a:lnTo>
                  <a:pt x="1261617" y="984758"/>
                </a:lnTo>
                <a:lnTo>
                  <a:pt x="1503680" y="743712"/>
                </a:lnTo>
                <a:lnTo>
                  <a:pt x="1502029" y="1507363"/>
                </a:lnTo>
                <a:lnTo>
                  <a:pt x="738377" y="1505712"/>
                </a:lnTo>
                <a:lnTo>
                  <a:pt x="980439" y="1264666"/>
                </a:lnTo>
                <a:lnTo>
                  <a:pt x="0" y="280035"/>
                </a:lnTo>
                <a:lnTo>
                  <a:pt x="281177" y="0"/>
                </a:lnTo>
                <a:close/>
              </a:path>
            </a:pathLst>
          </a:custGeom>
          <a:ln w="57150">
            <a:solidFill>
              <a:srgbClr val="00AFEF"/>
            </a:solidFill>
          </a:ln>
        </p:spPr>
        <p:txBody>
          <a:bodyPr wrap="square" lIns="0" tIns="0" rIns="0" bIns="0" rtlCol="0"/>
          <a:lstStyle/>
          <a:p>
            <a:endParaRPr/>
          </a:p>
        </p:txBody>
      </p:sp>
      <p:sp>
        <p:nvSpPr>
          <p:cNvPr id="6" name="object 6"/>
          <p:cNvSpPr/>
          <p:nvPr/>
        </p:nvSpPr>
        <p:spPr>
          <a:xfrm>
            <a:off x="5028285" y="380986"/>
            <a:ext cx="1788164" cy="1379005"/>
          </a:xfrm>
          <a:custGeom>
            <a:avLst/>
            <a:gdLst/>
            <a:ahLst/>
            <a:cxnLst/>
            <a:rect l="l" t="t" r="r" b="b"/>
            <a:pathLst>
              <a:path w="2145029" h="1910080">
                <a:moveTo>
                  <a:pt x="1919300" y="207022"/>
                </a:moveTo>
                <a:lnTo>
                  <a:pt x="1913826" y="159600"/>
                </a:lnTo>
                <a:lnTo>
                  <a:pt x="1898243" y="116052"/>
                </a:lnTo>
                <a:lnTo>
                  <a:pt x="1873808" y="77622"/>
                </a:lnTo>
                <a:lnTo>
                  <a:pt x="1865795" y="69608"/>
                </a:lnTo>
                <a:lnTo>
                  <a:pt x="1865795" y="207022"/>
                </a:lnTo>
                <a:lnTo>
                  <a:pt x="1857946" y="255473"/>
                </a:lnTo>
                <a:lnTo>
                  <a:pt x="1836127" y="297573"/>
                </a:lnTo>
                <a:lnTo>
                  <a:pt x="1802892" y="330784"/>
                </a:lnTo>
                <a:lnTo>
                  <a:pt x="1760816" y="352564"/>
                </a:lnTo>
                <a:lnTo>
                  <a:pt x="1712480" y="360387"/>
                </a:lnTo>
                <a:lnTo>
                  <a:pt x="1664169" y="352564"/>
                </a:lnTo>
                <a:lnTo>
                  <a:pt x="1622082" y="330784"/>
                </a:lnTo>
                <a:lnTo>
                  <a:pt x="1588858" y="297573"/>
                </a:lnTo>
                <a:lnTo>
                  <a:pt x="1567027" y="255473"/>
                </a:lnTo>
                <a:lnTo>
                  <a:pt x="1559166" y="207022"/>
                </a:lnTo>
                <a:lnTo>
                  <a:pt x="1566976" y="158559"/>
                </a:lnTo>
                <a:lnTo>
                  <a:pt x="1588744" y="116459"/>
                </a:lnTo>
                <a:lnTo>
                  <a:pt x="1621917" y="83248"/>
                </a:lnTo>
                <a:lnTo>
                  <a:pt x="1664004" y="61468"/>
                </a:lnTo>
                <a:lnTo>
                  <a:pt x="1712480" y="53644"/>
                </a:lnTo>
                <a:lnTo>
                  <a:pt x="1760816" y="61468"/>
                </a:lnTo>
                <a:lnTo>
                  <a:pt x="1802892" y="83248"/>
                </a:lnTo>
                <a:lnTo>
                  <a:pt x="1836127" y="116459"/>
                </a:lnTo>
                <a:lnTo>
                  <a:pt x="1857946" y="158559"/>
                </a:lnTo>
                <a:lnTo>
                  <a:pt x="1865795" y="207022"/>
                </a:lnTo>
                <a:lnTo>
                  <a:pt x="1865795" y="69608"/>
                </a:lnTo>
                <a:lnTo>
                  <a:pt x="1803361" y="21082"/>
                </a:lnTo>
                <a:lnTo>
                  <a:pt x="1759851" y="5486"/>
                </a:lnTo>
                <a:lnTo>
                  <a:pt x="1712480" y="0"/>
                </a:lnTo>
                <a:lnTo>
                  <a:pt x="1665046" y="5486"/>
                </a:lnTo>
                <a:lnTo>
                  <a:pt x="1621485" y="21082"/>
                </a:lnTo>
                <a:lnTo>
                  <a:pt x="1583055" y="45542"/>
                </a:lnTo>
                <a:lnTo>
                  <a:pt x="1551000" y="77622"/>
                </a:lnTo>
                <a:lnTo>
                  <a:pt x="1526552" y="116052"/>
                </a:lnTo>
                <a:lnTo>
                  <a:pt x="1510969" y="159600"/>
                </a:lnTo>
                <a:lnTo>
                  <a:pt x="1505496" y="207022"/>
                </a:lnTo>
                <a:lnTo>
                  <a:pt x="1510969" y="254419"/>
                </a:lnTo>
                <a:lnTo>
                  <a:pt x="1526552" y="297942"/>
                </a:lnTo>
                <a:lnTo>
                  <a:pt x="1551000" y="336346"/>
                </a:lnTo>
                <a:lnTo>
                  <a:pt x="1583055" y="368388"/>
                </a:lnTo>
                <a:lnTo>
                  <a:pt x="1621485" y="392823"/>
                </a:lnTo>
                <a:lnTo>
                  <a:pt x="1665046" y="408393"/>
                </a:lnTo>
                <a:lnTo>
                  <a:pt x="1712480" y="413854"/>
                </a:lnTo>
                <a:lnTo>
                  <a:pt x="1759851" y="408393"/>
                </a:lnTo>
                <a:lnTo>
                  <a:pt x="1803361" y="392823"/>
                </a:lnTo>
                <a:lnTo>
                  <a:pt x="1841766" y="368388"/>
                </a:lnTo>
                <a:lnTo>
                  <a:pt x="1849767" y="360387"/>
                </a:lnTo>
                <a:lnTo>
                  <a:pt x="1873808" y="336346"/>
                </a:lnTo>
                <a:lnTo>
                  <a:pt x="1898243" y="297942"/>
                </a:lnTo>
                <a:lnTo>
                  <a:pt x="1913826" y="254419"/>
                </a:lnTo>
                <a:lnTo>
                  <a:pt x="1919300" y="207022"/>
                </a:lnTo>
                <a:close/>
              </a:path>
              <a:path w="2145029" h="1910080">
                <a:moveTo>
                  <a:pt x="2144966" y="1668754"/>
                </a:moveTo>
                <a:lnTo>
                  <a:pt x="2142274" y="1656054"/>
                </a:lnTo>
                <a:lnTo>
                  <a:pt x="2136038" y="1643354"/>
                </a:lnTo>
                <a:lnTo>
                  <a:pt x="2123795" y="1643354"/>
                </a:lnTo>
                <a:lnTo>
                  <a:pt x="2116429" y="1630654"/>
                </a:lnTo>
                <a:lnTo>
                  <a:pt x="2088946" y="1630654"/>
                </a:lnTo>
                <a:lnTo>
                  <a:pt x="2068995" y="1617954"/>
                </a:lnTo>
                <a:lnTo>
                  <a:pt x="2045030" y="1617954"/>
                </a:lnTo>
                <a:lnTo>
                  <a:pt x="2017115" y="1605254"/>
                </a:lnTo>
                <a:lnTo>
                  <a:pt x="1985365" y="1605254"/>
                </a:lnTo>
                <a:lnTo>
                  <a:pt x="1949843" y="1592554"/>
                </a:lnTo>
                <a:lnTo>
                  <a:pt x="1910664" y="1592554"/>
                </a:lnTo>
                <a:lnTo>
                  <a:pt x="1867890" y="1579854"/>
                </a:lnTo>
                <a:lnTo>
                  <a:pt x="1821611" y="1567154"/>
                </a:lnTo>
                <a:lnTo>
                  <a:pt x="1771929" y="1567154"/>
                </a:lnTo>
                <a:lnTo>
                  <a:pt x="1718932" y="1554454"/>
                </a:lnTo>
                <a:lnTo>
                  <a:pt x="1662684" y="1541754"/>
                </a:lnTo>
                <a:lnTo>
                  <a:pt x="1603298" y="1541754"/>
                </a:lnTo>
                <a:lnTo>
                  <a:pt x="1540840" y="1529054"/>
                </a:lnTo>
                <a:lnTo>
                  <a:pt x="1475422" y="1529054"/>
                </a:lnTo>
                <a:lnTo>
                  <a:pt x="1407109" y="1516354"/>
                </a:lnTo>
                <a:lnTo>
                  <a:pt x="1262176" y="1516354"/>
                </a:lnTo>
                <a:lnTo>
                  <a:pt x="1185722" y="1503654"/>
                </a:lnTo>
                <a:lnTo>
                  <a:pt x="1025309" y="1503654"/>
                </a:lnTo>
                <a:lnTo>
                  <a:pt x="941514" y="1516354"/>
                </a:lnTo>
                <a:lnTo>
                  <a:pt x="855433" y="1516354"/>
                </a:lnTo>
                <a:lnTo>
                  <a:pt x="699223" y="906754"/>
                </a:lnTo>
                <a:lnTo>
                  <a:pt x="695972" y="894054"/>
                </a:lnTo>
                <a:lnTo>
                  <a:pt x="739063" y="881354"/>
                </a:lnTo>
                <a:lnTo>
                  <a:pt x="828598" y="881354"/>
                </a:lnTo>
                <a:lnTo>
                  <a:pt x="871842" y="894054"/>
                </a:lnTo>
                <a:lnTo>
                  <a:pt x="911923" y="906754"/>
                </a:lnTo>
                <a:lnTo>
                  <a:pt x="952842" y="944854"/>
                </a:lnTo>
                <a:lnTo>
                  <a:pt x="980046" y="944854"/>
                </a:lnTo>
                <a:lnTo>
                  <a:pt x="985659" y="932154"/>
                </a:lnTo>
                <a:lnTo>
                  <a:pt x="992746" y="932154"/>
                </a:lnTo>
                <a:lnTo>
                  <a:pt x="1009904" y="881354"/>
                </a:lnTo>
                <a:lnTo>
                  <a:pt x="1035989" y="843254"/>
                </a:lnTo>
                <a:lnTo>
                  <a:pt x="1069949" y="805154"/>
                </a:lnTo>
                <a:lnTo>
                  <a:pt x="1110716" y="767054"/>
                </a:lnTo>
                <a:lnTo>
                  <a:pt x="1157249" y="741654"/>
                </a:lnTo>
                <a:lnTo>
                  <a:pt x="1208481" y="728954"/>
                </a:lnTo>
                <a:lnTo>
                  <a:pt x="1227353" y="728954"/>
                </a:lnTo>
                <a:lnTo>
                  <a:pt x="1246593" y="716254"/>
                </a:lnTo>
                <a:lnTo>
                  <a:pt x="1302702" y="716254"/>
                </a:lnTo>
                <a:lnTo>
                  <a:pt x="1307719" y="703554"/>
                </a:lnTo>
                <a:lnTo>
                  <a:pt x="1310690" y="703554"/>
                </a:lnTo>
                <a:lnTo>
                  <a:pt x="1312252" y="690854"/>
                </a:lnTo>
                <a:lnTo>
                  <a:pt x="1310754" y="678154"/>
                </a:lnTo>
                <a:lnTo>
                  <a:pt x="1293774" y="640054"/>
                </a:lnTo>
                <a:lnTo>
                  <a:pt x="1273670" y="601954"/>
                </a:lnTo>
                <a:lnTo>
                  <a:pt x="1250594" y="563854"/>
                </a:lnTo>
                <a:lnTo>
                  <a:pt x="1246327" y="557580"/>
                </a:lnTo>
                <a:lnTo>
                  <a:pt x="1246327" y="665454"/>
                </a:lnTo>
                <a:lnTo>
                  <a:pt x="1220368" y="665454"/>
                </a:lnTo>
                <a:lnTo>
                  <a:pt x="1207592" y="678154"/>
                </a:lnTo>
                <a:lnTo>
                  <a:pt x="1194968" y="678154"/>
                </a:lnTo>
                <a:lnTo>
                  <a:pt x="1141945" y="690854"/>
                </a:lnTo>
                <a:lnTo>
                  <a:pt x="1093368" y="716254"/>
                </a:lnTo>
                <a:lnTo>
                  <a:pt x="1049883" y="741654"/>
                </a:lnTo>
                <a:lnTo>
                  <a:pt x="1012151" y="779754"/>
                </a:lnTo>
                <a:lnTo>
                  <a:pt x="980808" y="817854"/>
                </a:lnTo>
                <a:lnTo>
                  <a:pt x="969187" y="792454"/>
                </a:lnTo>
                <a:lnTo>
                  <a:pt x="953973" y="741654"/>
                </a:lnTo>
                <a:lnTo>
                  <a:pt x="935202" y="691832"/>
                </a:lnTo>
                <a:lnTo>
                  <a:pt x="935202" y="855954"/>
                </a:lnTo>
                <a:lnTo>
                  <a:pt x="898220" y="843254"/>
                </a:lnTo>
                <a:lnTo>
                  <a:pt x="857250" y="830554"/>
                </a:lnTo>
                <a:lnTo>
                  <a:pt x="711987" y="830554"/>
                </a:lnTo>
                <a:lnTo>
                  <a:pt x="603186" y="855954"/>
                </a:lnTo>
                <a:lnTo>
                  <a:pt x="555371" y="881354"/>
                </a:lnTo>
                <a:lnTo>
                  <a:pt x="513270" y="906754"/>
                </a:lnTo>
                <a:lnTo>
                  <a:pt x="476999" y="932154"/>
                </a:lnTo>
                <a:lnTo>
                  <a:pt x="446671" y="957554"/>
                </a:lnTo>
                <a:lnTo>
                  <a:pt x="422376" y="982954"/>
                </a:lnTo>
                <a:lnTo>
                  <a:pt x="416153" y="957554"/>
                </a:lnTo>
                <a:lnTo>
                  <a:pt x="404152" y="894054"/>
                </a:lnTo>
                <a:lnTo>
                  <a:pt x="399516" y="855954"/>
                </a:lnTo>
                <a:lnTo>
                  <a:pt x="396582" y="805154"/>
                </a:lnTo>
                <a:lnTo>
                  <a:pt x="395922" y="767054"/>
                </a:lnTo>
                <a:lnTo>
                  <a:pt x="398094" y="716254"/>
                </a:lnTo>
                <a:lnTo>
                  <a:pt x="403707" y="665454"/>
                </a:lnTo>
                <a:lnTo>
                  <a:pt x="413321" y="614654"/>
                </a:lnTo>
                <a:lnTo>
                  <a:pt x="427532" y="563854"/>
                </a:lnTo>
                <a:lnTo>
                  <a:pt x="446900" y="513054"/>
                </a:lnTo>
                <a:lnTo>
                  <a:pt x="472020" y="474954"/>
                </a:lnTo>
                <a:lnTo>
                  <a:pt x="503466" y="424154"/>
                </a:lnTo>
                <a:lnTo>
                  <a:pt x="516242" y="411454"/>
                </a:lnTo>
                <a:lnTo>
                  <a:pt x="541807" y="386054"/>
                </a:lnTo>
                <a:lnTo>
                  <a:pt x="595617" y="398754"/>
                </a:lnTo>
                <a:lnTo>
                  <a:pt x="644677" y="424154"/>
                </a:lnTo>
                <a:lnTo>
                  <a:pt x="689203" y="462254"/>
                </a:lnTo>
                <a:lnTo>
                  <a:pt x="729373" y="487654"/>
                </a:lnTo>
                <a:lnTo>
                  <a:pt x="765390" y="525754"/>
                </a:lnTo>
                <a:lnTo>
                  <a:pt x="797458" y="563854"/>
                </a:lnTo>
                <a:lnTo>
                  <a:pt x="825754" y="601954"/>
                </a:lnTo>
                <a:lnTo>
                  <a:pt x="850506" y="652754"/>
                </a:lnTo>
                <a:lnTo>
                  <a:pt x="871880" y="690854"/>
                </a:lnTo>
                <a:lnTo>
                  <a:pt x="890092" y="728954"/>
                </a:lnTo>
                <a:lnTo>
                  <a:pt x="905332" y="767054"/>
                </a:lnTo>
                <a:lnTo>
                  <a:pt x="917803" y="805154"/>
                </a:lnTo>
                <a:lnTo>
                  <a:pt x="927684" y="830554"/>
                </a:lnTo>
                <a:lnTo>
                  <a:pt x="935202" y="855954"/>
                </a:lnTo>
                <a:lnTo>
                  <a:pt x="935202" y="691832"/>
                </a:lnTo>
                <a:lnTo>
                  <a:pt x="934834" y="690854"/>
                </a:lnTo>
                <a:lnTo>
                  <a:pt x="911377" y="652754"/>
                </a:lnTo>
                <a:lnTo>
                  <a:pt x="884428" y="601954"/>
                </a:lnTo>
                <a:lnTo>
                  <a:pt x="855268" y="551154"/>
                </a:lnTo>
                <a:lnTo>
                  <a:pt x="823950" y="513054"/>
                </a:lnTo>
                <a:lnTo>
                  <a:pt x="790562" y="474954"/>
                </a:lnTo>
                <a:lnTo>
                  <a:pt x="755192" y="436854"/>
                </a:lnTo>
                <a:lnTo>
                  <a:pt x="717905" y="411454"/>
                </a:lnTo>
                <a:lnTo>
                  <a:pt x="678789" y="386054"/>
                </a:lnTo>
                <a:lnTo>
                  <a:pt x="637921" y="360654"/>
                </a:lnTo>
                <a:lnTo>
                  <a:pt x="792645" y="360654"/>
                </a:lnTo>
                <a:lnTo>
                  <a:pt x="842378" y="373354"/>
                </a:lnTo>
                <a:lnTo>
                  <a:pt x="937602" y="398754"/>
                </a:lnTo>
                <a:lnTo>
                  <a:pt x="982586" y="411454"/>
                </a:lnTo>
                <a:lnTo>
                  <a:pt x="1025474" y="436854"/>
                </a:lnTo>
                <a:lnTo>
                  <a:pt x="1066038" y="462254"/>
                </a:lnTo>
                <a:lnTo>
                  <a:pt x="1104011" y="487654"/>
                </a:lnTo>
                <a:lnTo>
                  <a:pt x="1139151" y="513054"/>
                </a:lnTo>
                <a:lnTo>
                  <a:pt x="1171206" y="551154"/>
                </a:lnTo>
                <a:lnTo>
                  <a:pt x="1199908" y="589254"/>
                </a:lnTo>
                <a:lnTo>
                  <a:pt x="1225042" y="627354"/>
                </a:lnTo>
                <a:lnTo>
                  <a:pt x="1246327" y="665454"/>
                </a:lnTo>
                <a:lnTo>
                  <a:pt x="1246327" y="557580"/>
                </a:lnTo>
                <a:lnTo>
                  <a:pt x="1224699" y="525754"/>
                </a:lnTo>
                <a:lnTo>
                  <a:pt x="1196136" y="500354"/>
                </a:lnTo>
                <a:lnTo>
                  <a:pt x="1165072" y="462254"/>
                </a:lnTo>
                <a:lnTo>
                  <a:pt x="1131658" y="436854"/>
                </a:lnTo>
                <a:lnTo>
                  <a:pt x="1096060" y="411454"/>
                </a:lnTo>
                <a:lnTo>
                  <a:pt x="1058430" y="386054"/>
                </a:lnTo>
                <a:lnTo>
                  <a:pt x="1018908" y="373354"/>
                </a:lnTo>
                <a:lnTo>
                  <a:pt x="998296" y="360654"/>
                </a:lnTo>
                <a:lnTo>
                  <a:pt x="977684" y="347954"/>
                </a:lnTo>
                <a:lnTo>
                  <a:pt x="890676" y="322554"/>
                </a:lnTo>
                <a:lnTo>
                  <a:pt x="845223" y="322554"/>
                </a:lnTo>
                <a:lnTo>
                  <a:pt x="798677" y="309854"/>
                </a:lnTo>
                <a:lnTo>
                  <a:pt x="604685" y="309854"/>
                </a:lnTo>
                <a:lnTo>
                  <a:pt x="555028" y="322554"/>
                </a:lnTo>
                <a:lnTo>
                  <a:pt x="540804" y="271754"/>
                </a:lnTo>
                <a:lnTo>
                  <a:pt x="536194" y="259054"/>
                </a:lnTo>
                <a:lnTo>
                  <a:pt x="528535" y="246354"/>
                </a:lnTo>
                <a:lnTo>
                  <a:pt x="508279" y="246354"/>
                </a:lnTo>
                <a:lnTo>
                  <a:pt x="498703" y="259054"/>
                </a:lnTo>
                <a:lnTo>
                  <a:pt x="491858" y="259054"/>
                </a:lnTo>
                <a:lnTo>
                  <a:pt x="488391" y="271754"/>
                </a:lnTo>
                <a:lnTo>
                  <a:pt x="488937" y="284454"/>
                </a:lnTo>
                <a:lnTo>
                  <a:pt x="502945" y="335254"/>
                </a:lnTo>
                <a:lnTo>
                  <a:pt x="454685" y="347954"/>
                </a:lnTo>
                <a:lnTo>
                  <a:pt x="447598" y="351840"/>
                </a:lnTo>
                <a:lnTo>
                  <a:pt x="447598" y="411454"/>
                </a:lnTo>
                <a:lnTo>
                  <a:pt x="421982" y="449554"/>
                </a:lnTo>
                <a:lnTo>
                  <a:pt x="399834" y="487654"/>
                </a:lnTo>
                <a:lnTo>
                  <a:pt x="381190" y="538454"/>
                </a:lnTo>
                <a:lnTo>
                  <a:pt x="366090" y="576554"/>
                </a:lnTo>
                <a:lnTo>
                  <a:pt x="354584" y="627354"/>
                </a:lnTo>
                <a:lnTo>
                  <a:pt x="346697" y="678154"/>
                </a:lnTo>
                <a:lnTo>
                  <a:pt x="342480" y="741654"/>
                </a:lnTo>
                <a:lnTo>
                  <a:pt x="342366" y="754354"/>
                </a:lnTo>
                <a:lnTo>
                  <a:pt x="342239" y="767054"/>
                </a:lnTo>
                <a:lnTo>
                  <a:pt x="342112" y="779754"/>
                </a:lnTo>
                <a:lnTo>
                  <a:pt x="341985" y="792454"/>
                </a:lnTo>
                <a:lnTo>
                  <a:pt x="345135" y="843254"/>
                </a:lnTo>
                <a:lnTo>
                  <a:pt x="351053" y="906754"/>
                </a:lnTo>
                <a:lnTo>
                  <a:pt x="358648" y="944854"/>
                </a:lnTo>
                <a:lnTo>
                  <a:pt x="366864" y="982954"/>
                </a:lnTo>
                <a:lnTo>
                  <a:pt x="326898" y="970254"/>
                </a:lnTo>
                <a:lnTo>
                  <a:pt x="284137" y="957554"/>
                </a:lnTo>
                <a:lnTo>
                  <a:pt x="239242" y="944854"/>
                </a:lnTo>
                <a:lnTo>
                  <a:pt x="122250" y="944854"/>
                </a:lnTo>
                <a:lnTo>
                  <a:pt x="98742" y="957554"/>
                </a:lnTo>
                <a:lnTo>
                  <a:pt x="76530" y="957554"/>
                </a:lnTo>
                <a:lnTo>
                  <a:pt x="65493" y="970254"/>
                </a:lnTo>
                <a:lnTo>
                  <a:pt x="54508" y="970254"/>
                </a:lnTo>
                <a:lnTo>
                  <a:pt x="53632" y="919454"/>
                </a:lnTo>
                <a:lnTo>
                  <a:pt x="57302" y="881354"/>
                </a:lnTo>
                <a:lnTo>
                  <a:pt x="65354" y="830554"/>
                </a:lnTo>
                <a:lnTo>
                  <a:pt x="77647" y="779754"/>
                </a:lnTo>
                <a:lnTo>
                  <a:pt x="94018" y="741654"/>
                </a:lnTo>
                <a:lnTo>
                  <a:pt x="114312" y="703554"/>
                </a:lnTo>
                <a:lnTo>
                  <a:pt x="138366" y="665454"/>
                </a:lnTo>
                <a:lnTo>
                  <a:pt x="166027" y="614654"/>
                </a:lnTo>
                <a:lnTo>
                  <a:pt x="197142" y="589254"/>
                </a:lnTo>
                <a:lnTo>
                  <a:pt x="231559" y="551154"/>
                </a:lnTo>
                <a:lnTo>
                  <a:pt x="269113" y="513054"/>
                </a:lnTo>
                <a:lnTo>
                  <a:pt x="309638" y="487654"/>
                </a:lnTo>
                <a:lnTo>
                  <a:pt x="353009" y="462254"/>
                </a:lnTo>
                <a:lnTo>
                  <a:pt x="399046" y="436854"/>
                </a:lnTo>
                <a:lnTo>
                  <a:pt x="447598" y="411454"/>
                </a:lnTo>
                <a:lnTo>
                  <a:pt x="447598" y="351840"/>
                </a:lnTo>
                <a:lnTo>
                  <a:pt x="408241" y="373354"/>
                </a:lnTo>
                <a:lnTo>
                  <a:pt x="363740" y="386054"/>
                </a:lnTo>
                <a:lnTo>
                  <a:pt x="321284" y="411454"/>
                </a:lnTo>
                <a:lnTo>
                  <a:pt x="280974" y="436854"/>
                </a:lnTo>
                <a:lnTo>
                  <a:pt x="242900" y="462254"/>
                </a:lnTo>
                <a:lnTo>
                  <a:pt x="207187" y="500354"/>
                </a:lnTo>
                <a:lnTo>
                  <a:pt x="173939" y="525754"/>
                </a:lnTo>
                <a:lnTo>
                  <a:pt x="143268" y="563854"/>
                </a:lnTo>
                <a:lnTo>
                  <a:pt x="115252" y="601954"/>
                </a:lnTo>
                <a:lnTo>
                  <a:pt x="90017" y="640054"/>
                </a:lnTo>
                <a:lnTo>
                  <a:pt x="67665" y="678154"/>
                </a:lnTo>
                <a:lnTo>
                  <a:pt x="48298" y="716254"/>
                </a:lnTo>
                <a:lnTo>
                  <a:pt x="32029" y="754354"/>
                </a:lnTo>
                <a:lnTo>
                  <a:pt x="18961" y="792454"/>
                </a:lnTo>
                <a:lnTo>
                  <a:pt x="9194" y="843254"/>
                </a:lnTo>
                <a:lnTo>
                  <a:pt x="2844" y="881354"/>
                </a:lnTo>
                <a:lnTo>
                  <a:pt x="0" y="919454"/>
                </a:lnTo>
                <a:lnTo>
                  <a:pt x="774" y="970254"/>
                </a:lnTo>
                <a:lnTo>
                  <a:pt x="5270" y="1008354"/>
                </a:lnTo>
                <a:lnTo>
                  <a:pt x="6540" y="1021054"/>
                </a:lnTo>
                <a:lnTo>
                  <a:pt x="11772" y="1033754"/>
                </a:lnTo>
                <a:lnTo>
                  <a:pt x="43878" y="1033754"/>
                </a:lnTo>
                <a:lnTo>
                  <a:pt x="60744" y="1021054"/>
                </a:lnTo>
                <a:lnTo>
                  <a:pt x="77749" y="1021054"/>
                </a:lnTo>
                <a:lnTo>
                  <a:pt x="94830" y="1008354"/>
                </a:lnTo>
                <a:lnTo>
                  <a:pt x="111937" y="1008354"/>
                </a:lnTo>
                <a:lnTo>
                  <a:pt x="166484" y="995654"/>
                </a:lnTo>
                <a:lnTo>
                  <a:pt x="220294" y="995654"/>
                </a:lnTo>
                <a:lnTo>
                  <a:pt x="271970" y="1008354"/>
                </a:lnTo>
                <a:lnTo>
                  <a:pt x="320065" y="1021054"/>
                </a:lnTo>
                <a:lnTo>
                  <a:pt x="363156" y="1046454"/>
                </a:lnTo>
                <a:lnTo>
                  <a:pt x="399834" y="1084554"/>
                </a:lnTo>
                <a:lnTo>
                  <a:pt x="438772" y="1084554"/>
                </a:lnTo>
                <a:lnTo>
                  <a:pt x="443090" y="1071854"/>
                </a:lnTo>
                <a:lnTo>
                  <a:pt x="445744" y="1071854"/>
                </a:lnTo>
                <a:lnTo>
                  <a:pt x="462559" y="1021054"/>
                </a:lnTo>
                <a:lnTo>
                  <a:pt x="488810" y="995654"/>
                </a:lnTo>
                <a:lnTo>
                  <a:pt x="499973" y="982954"/>
                </a:lnTo>
                <a:lnTo>
                  <a:pt x="522287" y="957554"/>
                </a:lnTo>
                <a:lnTo>
                  <a:pt x="560793" y="932154"/>
                </a:lnTo>
                <a:lnTo>
                  <a:pt x="644004" y="906754"/>
                </a:lnTo>
                <a:lnTo>
                  <a:pt x="800976" y="1516354"/>
                </a:lnTo>
                <a:lnTo>
                  <a:pt x="753135" y="1516354"/>
                </a:lnTo>
                <a:lnTo>
                  <a:pt x="704710" y="1529054"/>
                </a:lnTo>
                <a:lnTo>
                  <a:pt x="655688" y="1529054"/>
                </a:lnTo>
                <a:lnTo>
                  <a:pt x="606107" y="1541754"/>
                </a:lnTo>
                <a:lnTo>
                  <a:pt x="555967" y="1541754"/>
                </a:lnTo>
                <a:lnTo>
                  <a:pt x="505282" y="1554454"/>
                </a:lnTo>
                <a:lnTo>
                  <a:pt x="454075" y="1554454"/>
                </a:lnTo>
                <a:lnTo>
                  <a:pt x="402336" y="1567154"/>
                </a:lnTo>
                <a:lnTo>
                  <a:pt x="350088" y="1567154"/>
                </a:lnTo>
                <a:lnTo>
                  <a:pt x="26606" y="1643354"/>
                </a:lnTo>
                <a:lnTo>
                  <a:pt x="17018" y="1643354"/>
                </a:lnTo>
                <a:lnTo>
                  <a:pt x="10134" y="1656054"/>
                </a:lnTo>
                <a:lnTo>
                  <a:pt x="6591" y="1656054"/>
                </a:lnTo>
                <a:lnTo>
                  <a:pt x="7048" y="1668754"/>
                </a:lnTo>
                <a:lnTo>
                  <a:pt x="10693" y="1681454"/>
                </a:lnTo>
                <a:lnTo>
                  <a:pt x="16649" y="1681454"/>
                </a:lnTo>
                <a:lnTo>
                  <a:pt x="24282" y="1694154"/>
                </a:lnTo>
                <a:lnTo>
                  <a:pt x="39382" y="1694154"/>
                </a:lnTo>
                <a:lnTo>
                  <a:pt x="363423" y="1617954"/>
                </a:lnTo>
                <a:lnTo>
                  <a:pt x="415721" y="1617954"/>
                </a:lnTo>
                <a:lnTo>
                  <a:pt x="467499" y="1605254"/>
                </a:lnTo>
                <a:lnTo>
                  <a:pt x="518744" y="1605254"/>
                </a:lnTo>
                <a:lnTo>
                  <a:pt x="569429" y="1592554"/>
                </a:lnTo>
                <a:lnTo>
                  <a:pt x="619569" y="1592554"/>
                </a:lnTo>
                <a:lnTo>
                  <a:pt x="669124" y="1579854"/>
                </a:lnTo>
                <a:lnTo>
                  <a:pt x="766483" y="1579854"/>
                </a:lnTo>
                <a:lnTo>
                  <a:pt x="814247" y="1567154"/>
                </a:lnTo>
                <a:lnTo>
                  <a:pt x="896632" y="1897354"/>
                </a:lnTo>
                <a:lnTo>
                  <a:pt x="900290" y="1910054"/>
                </a:lnTo>
                <a:lnTo>
                  <a:pt x="938745" y="1910054"/>
                </a:lnTo>
                <a:lnTo>
                  <a:pt x="945578" y="1897354"/>
                </a:lnTo>
                <a:lnTo>
                  <a:pt x="949045" y="1897354"/>
                </a:lnTo>
                <a:lnTo>
                  <a:pt x="948512" y="1884654"/>
                </a:lnTo>
                <a:lnTo>
                  <a:pt x="868629" y="1567154"/>
                </a:lnTo>
                <a:lnTo>
                  <a:pt x="1355039" y="1567154"/>
                </a:lnTo>
                <a:lnTo>
                  <a:pt x="1426514" y="1579854"/>
                </a:lnTo>
                <a:lnTo>
                  <a:pt x="1495005" y="1579854"/>
                </a:lnTo>
                <a:lnTo>
                  <a:pt x="1560410" y="1592554"/>
                </a:lnTo>
                <a:lnTo>
                  <a:pt x="1622640" y="1592554"/>
                </a:lnTo>
                <a:lnTo>
                  <a:pt x="1681594" y="1605254"/>
                </a:lnTo>
                <a:lnTo>
                  <a:pt x="1737169" y="1605254"/>
                </a:lnTo>
                <a:lnTo>
                  <a:pt x="1789277" y="1617954"/>
                </a:lnTo>
                <a:lnTo>
                  <a:pt x="1837829" y="1630654"/>
                </a:lnTo>
                <a:lnTo>
                  <a:pt x="1882724" y="1630654"/>
                </a:lnTo>
                <a:lnTo>
                  <a:pt x="1923872" y="1643354"/>
                </a:lnTo>
                <a:lnTo>
                  <a:pt x="1961184" y="1656054"/>
                </a:lnTo>
                <a:lnTo>
                  <a:pt x="1994547" y="1656054"/>
                </a:lnTo>
                <a:lnTo>
                  <a:pt x="2023872" y="1668754"/>
                </a:lnTo>
                <a:lnTo>
                  <a:pt x="2049081" y="1668754"/>
                </a:lnTo>
                <a:lnTo>
                  <a:pt x="2070061" y="1681454"/>
                </a:lnTo>
                <a:lnTo>
                  <a:pt x="2098967" y="1681454"/>
                </a:lnTo>
                <a:lnTo>
                  <a:pt x="2106701" y="1694154"/>
                </a:lnTo>
                <a:lnTo>
                  <a:pt x="2130221" y="1694154"/>
                </a:lnTo>
                <a:lnTo>
                  <a:pt x="2138337" y="1681454"/>
                </a:lnTo>
                <a:lnTo>
                  <a:pt x="2143556" y="1668754"/>
                </a:lnTo>
                <a:lnTo>
                  <a:pt x="2144966" y="1668754"/>
                </a:lnTo>
                <a:close/>
              </a:path>
            </a:pathLst>
          </a:custGeom>
          <a:solidFill>
            <a:srgbClr val="51A7F8"/>
          </a:solidFill>
        </p:spPr>
        <p:txBody>
          <a:bodyPr wrap="square" lIns="0" tIns="0" rIns="0" bIns="0" rtlCol="0"/>
          <a:lstStyle/>
          <a:p>
            <a:endParaRPr/>
          </a:p>
        </p:txBody>
      </p:sp>
      <p:sp>
        <p:nvSpPr>
          <p:cNvPr id="7" name="object 7"/>
          <p:cNvSpPr/>
          <p:nvPr/>
        </p:nvSpPr>
        <p:spPr>
          <a:xfrm>
            <a:off x="6713933" y="149835"/>
            <a:ext cx="53975" cy="140335"/>
          </a:xfrm>
          <a:custGeom>
            <a:avLst/>
            <a:gdLst/>
            <a:ahLst/>
            <a:cxnLst/>
            <a:rect l="l" t="t" r="r" b="b"/>
            <a:pathLst>
              <a:path w="53975" h="140335">
                <a:moveTo>
                  <a:pt x="26669" y="0"/>
                </a:moveTo>
                <a:lnTo>
                  <a:pt x="16346" y="2092"/>
                </a:lnTo>
                <a:lnTo>
                  <a:pt x="7862" y="7815"/>
                </a:lnTo>
                <a:lnTo>
                  <a:pt x="2115" y="16335"/>
                </a:lnTo>
                <a:lnTo>
                  <a:pt x="0" y="26819"/>
                </a:lnTo>
                <a:lnTo>
                  <a:pt x="0" y="113144"/>
                </a:lnTo>
                <a:lnTo>
                  <a:pt x="2115" y="123531"/>
                </a:lnTo>
                <a:lnTo>
                  <a:pt x="7862" y="132001"/>
                </a:lnTo>
                <a:lnTo>
                  <a:pt x="16346" y="137706"/>
                </a:lnTo>
                <a:lnTo>
                  <a:pt x="26669" y="139796"/>
                </a:lnTo>
                <a:lnTo>
                  <a:pt x="37090" y="137706"/>
                </a:lnTo>
                <a:lnTo>
                  <a:pt x="45623" y="132001"/>
                </a:lnTo>
                <a:lnTo>
                  <a:pt x="51389" y="123531"/>
                </a:lnTo>
                <a:lnTo>
                  <a:pt x="53507" y="113144"/>
                </a:lnTo>
                <a:lnTo>
                  <a:pt x="53507" y="26819"/>
                </a:lnTo>
                <a:lnTo>
                  <a:pt x="51389" y="16335"/>
                </a:lnTo>
                <a:lnTo>
                  <a:pt x="45623" y="7815"/>
                </a:lnTo>
                <a:lnTo>
                  <a:pt x="37090" y="2092"/>
                </a:lnTo>
                <a:lnTo>
                  <a:pt x="26669" y="0"/>
                </a:lnTo>
                <a:close/>
              </a:path>
            </a:pathLst>
          </a:custGeom>
          <a:solidFill>
            <a:srgbClr val="51A7F8"/>
          </a:solidFill>
        </p:spPr>
        <p:txBody>
          <a:bodyPr wrap="square" lIns="0" tIns="0" rIns="0" bIns="0" rtlCol="0"/>
          <a:lstStyle/>
          <a:p>
            <a:endParaRPr/>
          </a:p>
        </p:txBody>
      </p:sp>
      <p:grpSp>
        <p:nvGrpSpPr>
          <p:cNvPr id="8" name="object 8"/>
          <p:cNvGrpSpPr/>
          <p:nvPr/>
        </p:nvGrpSpPr>
        <p:grpSpPr>
          <a:xfrm>
            <a:off x="6845977" y="185407"/>
            <a:ext cx="312420" cy="328930"/>
            <a:chOff x="6845977" y="185407"/>
            <a:chExt cx="312420" cy="328930"/>
          </a:xfrm>
        </p:grpSpPr>
        <p:pic>
          <p:nvPicPr>
            <p:cNvPr id="9" name="object 9"/>
            <p:cNvPicPr/>
            <p:nvPr/>
          </p:nvPicPr>
          <p:blipFill>
            <a:blip r:embed="rId2" cstate="print"/>
            <a:stretch>
              <a:fillRect/>
            </a:stretch>
          </p:blipFill>
          <p:spPr>
            <a:xfrm>
              <a:off x="6845977" y="185407"/>
              <a:ext cx="88681" cy="132384"/>
            </a:xfrm>
            <a:prstGeom prst="rect">
              <a:avLst/>
            </a:prstGeom>
          </p:spPr>
        </p:pic>
        <p:pic>
          <p:nvPicPr>
            <p:cNvPr id="10" name="object 10"/>
            <p:cNvPicPr/>
            <p:nvPr/>
          </p:nvPicPr>
          <p:blipFill>
            <a:blip r:embed="rId3" cstate="print"/>
            <a:stretch>
              <a:fillRect/>
            </a:stretch>
          </p:blipFill>
          <p:spPr>
            <a:xfrm>
              <a:off x="6955324" y="285985"/>
              <a:ext cx="117581" cy="111258"/>
            </a:xfrm>
            <a:prstGeom prst="rect">
              <a:avLst/>
            </a:prstGeom>
          </p:spPr>
        </p:pic>
        <p:pic>
          <p:nvPicPr>
            <p:cNvPr id="11" name="object 11"/>
            <p:cNvPicPr/>
            <p:nvPr/>
          </p:nvPicPr>
          <p:blipFill>
            <a:blip r:embed="rId4" cstate="print"/>
            <a:stretch>
              <a:fillRect/>
            </a:stretch>
          </p:blipFill>
          <p:spPr>
            <a:xfrm>
              <a:off x="7022879" y="434102"/>
              <a:ext cx="135403" cy="80141"/>
            </a:xfrm>
            <a:prstGeom prst="rect">
              <a:avLst/>
            </a:prstGeom>
          </p:spPr>
        </p:pic>
      </p:grpSp>
      <p:sp>
        <p:nvSpPr>
          <p:cNvPr id="12" name="object 12"/>
          <p:cNvSpPr/>
          <p:nvPr/>
        </p:nvSpPr>
        <p:spPr>
          <a:xfrm>
            <a:off x="7036990" y="595372"/>
            <a:ext cx="139065" cy="62865"/>
          </a:xfrm>
          <a:custGeom>
            <a:avLst/>
            <a:gdLst/>
            <a:ahLst/>
            <a:cxnLst/>
            <a:rect l="l" t="t" r="r" b="b"/>
            <a:pathLst>
              <a:path w="139065" h="62865">
                <a:moveTo>
                  <a:pt x="29353" y="0"/>
                </a:moveTo>
                <a:lnTo>
                  <a:pt x="18681" y="937"/>
                </a:lnTo>
                <a:lnTo>
                  <a:pt x="9644" y="5741"/>
                </a:lnTo>
                <a:lnTo>
                  <a:pt x="3124" y="13624"/>
                </a:lnTo>
                <a:lnTo>
                  <a:pt x="0" y="23802"/>
                </a:lnTo>
                <a:lnTo>
                  <a:pt x="1032" y="34396"/>
                </a:lnTo>
                <a:lnTo>
                  <a:pt x="5870" y="43434"/>
                </a:lnTo>
                <a:lnTo>
                  <a:pt x="13728" y="49990"/>
                </a:lnTo>
                <a:lnTo>
                  <a:pt x="23818" y="53135"/>
                </a:lnTo>
                <a:lnTo>
                  <a:pt x="112549" y="62355"/>
                </a:lnTo>
                <a:lnTo>
                  <a:pt x="122234" y="60542"/>
                </a:lnTo>
                <a:lnTo>
                  <a:pt x="130392" y="55524"/>
                </a:lnTo>
                <a:lnTo>
                  <a:pt x="136255" y="47929"/>
                </a:lnTo>
                <a:lnTo>
                  <a:pt x="139052" y="38385"/>
                </a:lnTo>
                <a:lnTo>
                  <a:pt x="138113" y="27791"/>
                </a:lnTo>
                <a:lnTo>
                  <a:pt x="133307" y="18752"/>
                </a:lnTo>
                <a:lnTo>
                  <a:pt x="125418" y="12197"/>
                </a:lnTo>
                <a:lnTo>
                  <a:pt x="115233" y="9051"/>
                </a:lnTo>
                <a:lnTo>
                  <a:pt x="29353" y="0"/>
                </a:lnTo>
                <a:close/>
              </a:path>
            </a:pathLst>
          </a:custGeom>
          <a:solidFill>
            <a:srgbClr val="51A7F8"/>
          </a:solidFill>
        </p:spPr>
        <p:txBody>
          <a:bodyPr wrap="square" lIns="0" tIns="0" rIns="0" bIns="0" rtlCol="0"/>
          <a:lstStyle/>
          <a:p>
            <a:endParaRPr/>
          </a:p>
        </p:txBody>
      </p:sp>
      <p:pic>
        <p:nvPicPr>
          <p:cNvPr id="13" name="object 13"/>
          <p:cNvPicPr/>
          <p:nvPr/>
        </p:nvPicPr>
        <p:blipFill>
          <a:blip r:embed="rId5" cstate="print"/>
          <a:stretch>
            <a:fillRect/>
          </a:stretch>
        </p:blipFill>
        <p:spPr>
          <a:xfrm>
            <a:off x="6905130" y="723836"/>
            <a:ext cx="218107" cy="223692"/>
          </a:xfrm>
          <a:prstGeom prst="rect">
            <a:avLst/>
          </a:prstGeom>
        </p:spPr>
      </p:pic>
      <p:pic>
        <p:nvPicPr>
          <p:cNvPr id="14" name="object 14"/>
          <p:cNvPicPr/>
          <p:nvPr/>
        </p:nvPicPr>
        <p:blipFill>
          <a:blip r:embed="rId6" cstate="print"/>
          <a:stretch>
            <a:fillRect/>
          </a:stretch>
        </p:blipFill>
        <p:spPr>
          <a:xfrm>
            <a:off x="6781955" y="879580"/>
            <a:ext cx="70535" cy="137443"/>
          </a:xfrm>
          <a:prstGeom prst="rect">
            <a:avLst/>
          </a:prstGeom>
        </p:spPr>
      </p:pic>
      <p:pic>
        <p:nvPicPr>
          <p:cNvPr id="15" name="object 15"/>
          <p:cNvPicPr/>
          <p:nvPr/>
        </p:nvPicPr>
        <p:blipFill>
          <a:blip r:embed="rId7" cstate="print"/>
          <a:stretch>
            <a:fillRect/>
          </a:stretch>
        </p:blipFill>
        <p:spPr>
          <a:xfrm>
            <a:off x="6628955" y="879580"/>
            <a:ext cx="70464" cy="137460"/>
          </a:xfrm>
          <a:prstGeom prst="rect">
            <a:avLst/>
          </a:prstGeom>
        </p:spPr>
      </p:pic>
      <p:pic>
        <p:nvPicPr>
          <p:cNvPr id="16" name="object 16"/>
          <p:cNvPicPr/>
          <p:nvPr/>
        </p:nvPicPr>
        <p:blipFill>
          <a:blip r:embed="rId8" cstate="print"/>
          <a:stretch>
            <a:fillRect/>
          </a:stretch>
        </p:blipFill>
        <p:spPr>
          <a:xfrm>
            <a:off x="6358097" y="723812"/>
            <a:ext cx="218063" cy="223615"/>
          </a:xfrm>
          <a:prstGeom prst="rect">
            <a:avLst/>
          </a:prstGeom>
        </p:spPr>
      </p:pic>
      <p:sp>
        <p:nvSpPr>
          <p:cNvPr id="17" name="object 17"/>
          <p:cNvSpPr/>
          <p:nvPr/>
        </p:nvSpPr>
        <p:spPr>
          <a:xfrm>
            <a:off x="6305265" y="595205"/>
            <a:ext cx="139065" cy="62865"/>
          </a:xfrm>
          <a:custGeom>
            <a:avLst/>
            <a:gdLst/>
            <a:ahLst/>
            <a:cxnLst/>
            <a:rect l="l" t="t" r="r" b="b"/>
            <a:pathLst>
              <a:path w="139064" h="62865">
                <a:moveTo>
                  <a:pt x="109581" y="0"/>
                </a:moveTo>
                <a:lnTo>
                  <a:pt x="23835" y="9051"/>
                </a:lnTo>
                <a:lnTo>
                  <a:pt x="0" y="38552"/>
                </a:lnTo>
                <a:lnTo>
                  <a:pt x="2868" y="48096"/>
                </a:lnTo>
                <a:lnTo>
                  <a:pt x="8766" y="55692"/>
                </a:lnTo>
                <a:lnTo>
                  <a:pt x="16919" y="60710"/>
                </a:lnTo>
                <a:lnTo>
                  <a:pt x="26552" y="62522"/>
                </a:lnTo>
                <a:lnTo>
                  <a:pt x="115133" y="53303"/>
                </a:lnTo>
                <a:lnTo>
                  <a:pt x="125294" y="50063"/>
                </a:lnTo>
                <a:lnTo>
                  <a:pt x="133143" y="43476"/>
                </a:lnTo>
                <a:lnTo>
                  <a:pt x="137942" y="34469"/>
                </a:lnTo>
                <a:lnTo>
                  <a:pt x="138951" y="23969"/>
                </a:lnTo>
                <a:lnTo>
                  <a:pt x="135803" y="13765"/>
                </a:lnTo>
                <a:lnTo>
                  <a:pt x="129241" y="5824"/>
                </a:lnTo>
                <a:lnTo>
                  <a:pt x="120192" y="963"/>
                </a:lnTo>
                <a:lnTo>
                  <a:pt x="109581" y="0"/>
                </a:lnTo>
                <a:close/>
              </a:path>
            </a:pathLst>
          </a:custGeom>
          <a:solidFill>
            <a:srgbClr val="51A7F8"/>
          </a:solidFill>
        </p:spPr>
        <p:txBody>
          <a:bodyPr wrap="square" lIns="0" tIns="0" rIns="0" bIns="0" rtlCol="0"/>
          <a:lstStyle/>
          <a:p>
            <a:endParaRPr/>
          </a:p>
        </p:txBody>
      </p:sp>
      <p:grpSp>
        <p:nvGrpSpPr>
          <p:cNvPr id="18" name="object 18"/>
          <p:cNvGrpSpPr/>
          <p:nvPr/>
        </p:nvGrpSpPr>
        <p:grpSpPr>
          <a:xfrm>
            <a:off x="6323065" y="185384"/>
            <a:ext cx="312420" cy="328930"/>
            <a:chOff x="6323065" y="185384"/>
            <a:chExt cx="312420" cy="328930"/>
          </a:xfrm>
        </p:grpSpPr>
        <p:pic>
          <p:nvPicPr>
            <p:cNvPr id="19" name="object 19"/>
            <p:cNvPicPr/>
            <p:nvPr/>
          </p:nvPicPr>
          <p:blipFill>
            <a:blip r:embed="rId9" cstate="print"/>
            <a:stretch>
              <a:fillRect/>
            </a:stretch>
          </p:blipFill>
          <p:spPr>
            <a:xfrm>
              <a:off x="6323065" y="434196"/>
              <a:ext cx="135355" cy="80047"/>
            </a:xfrm>
            <a:prstGeom prst="rect">
              <a:avLst/>
            </a:prstGeom>
          </p:spPr>
        </p:pic>
        <p:pic>
          <p:nvPicPr>
            <p:cNvPr id="20" name="object 20"/>
            <p:cNvPicPr/>
            <p:nvPr/>
          </p:nvPicPr>
          <p:blipFill>
            <a:blip r:embed="rId10" cstate="print"/>
            <a:stretch>
              <a:fillRect/>
            </a:stretch>
          </p:blipFill>
          <p:spPr>
            <a:xfrm>
              <a:off x="6408419" y="286048"/>
              <a:ext cx="117630" cy="111195"/>
            </a:xfrm>
            <a:prstGeom prst="rect">
              <a:avLst/>
            </a:prstGeom>
          </p:spPr>
        </p:pic>
        <p:pic>
          <p:nvPicPr>
            <p:cNvPr id="21" name="object 21"/>
            <p:cNvPicPr/>
            <p:nvPr/>
          </p:nvPicPr>
          <p:blipFill>
            <a:blip r:embed="rId11" cstate="print"/>
            <a:stretch>
              <a:fillRect/>
            </a:stretch>
          </p:blipFill>
          <p:spPr>
            <a:xfrm>
              <a:off x="6546715" y="185384"/>
              <a:ext cx="88681" cy="132407"/>
            </a:xfrm>
            <a:prstGeom prst="rect">
              <a:avLst/>
            </a:prstGeom>
          </p:spPr>
        </p:pic>
      </p:grpSp>
      <p:pic>
        <p:nvPicPr>
          <p:cNvPr id="24" name="Picture 6" descr="Deadly Shark Attack">
            <a:extLst>
              <a:ext uri="{FF2B5EF4-FFF2-40B4-BE49-F238E27FC236}">
                <a16:creationId xmlns:a16="http://schemas.microsoft.com/office/drawing/2014/main" id="{163F15B7-5AF1-E7AB-8511-5E474E0750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067" y="2543429"/>
            <a:ext cx="2335065" cy="2335065"/>
          </a:xfrm>
          <a:prstGeom prst="rect">
            <a:avLst/>
          </a:prstGeom>
          <a:noFill/>
          <a:extLst>
            <a:ext uri="{909E8E84-426E-40DD-AFC4-6F175D3DCCD1}">
              <a14:hiddenFill xmlns:a14="http://schemas.microsoft.com/office/drawing/2010/main">
                <a:solidFill>
                  <a:srgbClr val="FFFFFF"/>
                </a:solidFill>
              </a14:hiddenFill>
            </a:ext>
          </a:extLst>
        </p:spPr>
      </p:pic>
      <p:sp>
        <p:nvSpPr>
          <p:cNvPr id="26" name="object 5">
            <a:extLst>
              <a:ext uri="{FF2B5EF4-FFF2-40B4-BE49-F238E27FC236}">
                <a16:creationId xmlns:a16="http://schemas.microsoft.com/office/drawing/2014/main" id="{D3F906EB-838D-F732-175B-F4C4140D5FB1}"/>
              </a:ext>
            </a:extLst>
          </p:cNvPr>
          <p:cNvSpPr/>
          <p:nvPr/>
        </p:nvSpPr>
        <p:spPr>
          <a:xfrm>
            <a:off x="10033127" y="4998191"/>
            <a:ext cx="1311910" cy="1358265"/>
          </a:xfrm>
          <a:custGeom>
            <a:avLst/>
            <a:gdLst/>
            <a:ahLst/>
            <a:cxnLst/>
            <a:rect l="l" t="t" r="r" b="b"/>
            <a:pathLst>
              <a:path w="1311909" h="1358264">
                <a:moveTo>
                  <a:pt x="362619" y="858274"/>
                </a:moveTo>
                <a:lnTo>
                  <a:pt x="44546" y="858274"/>
                </a:lnTo>
                <a:lnTo>
                  <a:pt x="28056" y="861609"/>
                </a:lnTo>
                <a:lnTo>
                  <a:pt x="14566" y="870710"/>
                </a:lnTo>
                <a:lnTo>
                  <a:pt x="5470" y="884217"/>
                </a:lnTo>
                <a:lnTo>
                  <a:pt x="2139" y="900772"/>
                </a:lnTo>
                <a:lnTo>
                  <a:pt x="2139" y="1315346"/>
                </a:lnTo>
                <a:lnTo>
                  <a:pt x="5476" y="1331868"/>
                </a:lnTo>
                <a:lnTo>
                  <a:pt x="14575" y="1345361"/>
                </a:lnTo>
                <a:lnTo>
                  <a:pt x="28070" y="1354459"/>
                </a:lnTo>
                <a:lnTo>
                  <a:pt x="44595" y="1357796"/>
                </a:lnTo>
                <a:lnTo>
                  <a:pt x="362620" y="1357796"/>
                </a:lnTo>
                <a:lnTo>
                  <a:pt x="379143" y="1354459"/>
                </a:lnTo>
                <a:lnTo>
                  <a:pt x="392634" y="1345361"/>
                </a:lnTo>
                <a:lnTo>
                  <a:pt x="401730" y="1331868"/>
                </a:lnTo>
                <a:lnTo>
                  <a:pt x="405065" y="1315346"/>
                </a:lnTo>
                <a:lnTo>
                  <a:pt x="405065" y="1272906"/>
                </a:lnTo>
                <a:lnTo>
                  <a:pt x="87040" y="1272906"/>
                </a:lnTo>
                <a:lnTo>
                  <a:pt x="87040" y="943163"/>
                </a:lnTo>
                <a:lnTo>
                  <a:pt x="405065" y="943163"/>
                </a:lnTo>
                <a:lnTo>
                  <a:pt x="405065" y="900772"/>
                </a:lnTo>
                <a:lnTo>
                  <a:pt x="401730" y="884217"/>
                </a:lnTo>
                <a:lnTo>
                  <a:pt x="392634" y="870710"/>
                </a:lnTo>
                <a:lnTo>
                  <a:pt x="379143" y="861609"/>
                </a:lnTo>
                <a:lnTo>
                  <a:pt x="362619" y="858274"/>
                </a:lnTo>
                <a:close/>
              </a:path>
              <a:path w="1311909" h="1358264">
                <a:moveTo>
                  <a:pt x="405065" y="943163"/>
                </a:moveTo>
                <a:lnTo>
                  <a:pt x="320105" y="943163"/>
                </a:lnTo>
                <a:lnTo>
                  <a:pt x="320106" y="1272906"/>
                </a:lnTo>
                <a:lnTo>
                  <a:pt x="405065" y="1272906"/>
                </a:lnTo>
                <a:lnTo>
                  <a:pt x="405065" y="943163"/>
                </a:lnTo>
                <a:close/>
              </a:path>
              <a:path w="1311909" h="1358264">
                <a:moveTo>
                  <a:pt x="815904" y="701104"/>
                </a:moveTo>
                <a:lnTo>
                  <a:pt x="497938" y="701104"/>
                </a:lnTo>
                <a:lnTo>
                  <a:pt x="481414" y="704439"/>
                </a:lnTo>
                <a:lnTo>
                  <a:pt x="467923" y="713533"/>
                </a:lnTo>
                <a:lnTo>
                  <a:pt x="458827" y="727023"/>
                </a:lnTo>
                <a:lnTo>
                  <a:pt x="455492" y="743544"/>
                </a:lnTo>
                <a:lnTo>
                  <a:pt x="455492" y="1315346"/>
                </a:lnTo>
                <a:lnTo>
                  <a:pt x="458827" y="1331868"/>
                </a:lnTo>
                <a:lnTo>
                  <a:pt x="467923" y="1345361"/>
                </a:lnTo>
                <a:lnTo>
                  <a:pt x="481415" y="1354459"/>
                </a:lnTo>
                <a:lnTo>
                  <a:pt x="497938" y="1357796"/>
                </a:lnTo>
                <a:lnTo>
                  <a:pt x="815963" y="1357796"/>
                </a:lnTo>
                <a:lnTo>
                  <a:pt x="832487" y="1354459"/>
                </a:lnTo>
                <a:lnTo>
                  <a:pt x="845972" y="1345361"/>
                </a:lnTo>
                <a:lnTo>
                  <a:pt x="855058" y="1331868"/>
                </a:lnTo>
                <a:lnTo>
                  <a:pt x="858389" y="1315346"/>
                </a:lnTo>
                <a:lnTo>
                  <a:pt x="858389" y="1272906"/>
                </a:lnTo>
                <a:lnTo>
                  <a:pt x="540403" y="1272906"/>
                </a:lnTo>
                <a:lnTo>
                  <a:pt x="540403" y="786062"/>
                </a:lnTo>
                <a:lnTo>
                  <a:pt x="858389" y="786062"/>
                </a:lnTo>
                <a:lnTo>
                  <a:pt x="858389" y="743544"/>
                </a:lnTo>
                <a:lnTo>
                  <a:pt x="855048" y="727023"/>
                </a:lnTo>
                <a:lnTo>
                  <a:pt x="845938" y="713533"/>
                </a:lnTo>
                <a:lnTo>
                  <a:pt x="832433" y="704439"/>
                </a:lnTo>
                <a:lnTo>
                  <a:pt x="815904" y="701104"/>
                </a:lnTo>
                <a:close/>
              </a:path>
              <a:path w="1311909" h="1358264">
                <a:moveTo>
                  <a:pt x="1269267" y="502462"/>
                </a:moveTo>
                <a:lnTo>
                  <a:pt x="951291" y="502462"/>
                </a:lnTo>
                <a:lnTo>
                  <a:pt x="934760" y="505798"/>
                </a:lnTo>
                <a:lnTo>
                  <a:pt x="921251" y="514896"/>
                </a:lnTo>
                <a:lnTo>
                  <a:pt x="912139" y="528389"/>
                </a:lnTo>
                <a:lnTo>
                  <a:pt x="908796" y="544911"/>
                </a:lnTo>
                <a:lnTo>
                  <a:pt x="908796" y="1315346"/>
                </a:lnTo>
                <a:lnTo>
                  <a:pt x="912139" y="1331868"/>
                </a:lnTo>
                <a:lnTo>
                  <a:pt x="921252" y="1345361"/>
                </a:lnTo>
                <a:lnTo>
                  <a:pt x="934760" y="1354459"/>
                </a:lnTo>
                <a:lnTo>
                  <a:pt x="951291" y="1357796"/>
                </a:lnTo>
                <a:lnTo>
                  <a:pt x="1269267" y="1357796"/>
                </a:lnTo>
                <a:lnTo>
                  <a:pt x="1285798" y="1354459"/>
                </a:lnTo>
                <a:lnTo>
                  <a:pt x="1299306" y="1345361"/>
                </a:lnTo>
                <a:lnTo>
                  <a:pt x="1308419" y="1331868"/>
                </a:lnTo>
                <a:lnTo>
                  <a:pt x="1311762" y="1315346"/>
                </a:lnTo>
                <a:lnTo>
                  <a:pt x="1311762" y="1272906"/>
                </a:lnTo>
                <a:lnTo>
                  <a:pt x="993688" y="1272906"/>
                </a:lnTo>
                <a:lnTo>
                  <a:pt x="993687" y="587351"/>
                </a:lnTo>
                <a:lnTo>
                  <a:pt x="1311761" y="587351"/>
                </a:lnTo>
                <a:lnTo>
                  <a:pt x="1311761" y="544911"/>
                </a:lnTo>
                <a:lnTo>
                  <a:pt x="1308419" y="528389"/>
                </a:lnTo>
                <a:lnTo>
                  <a:pt x="1299306" y="514896"/>
                </a:lnTo>
                <a:lnTo>
                  <a:pt x="1285797" y="505798"/>
                </a:lnTo>
                <a:lnTo>
                  <a:pt x="1269267" y="502462"/>
                </a:lnTo>
                <a:close/>
              </a:path>
              <a:path w="1311909" h="1358264">
                <a:moveTo>
                  <a:pt x="858389" y="786062"/>
                </a:moveTo>
                <a:lnTo>
                  <a:pt x="773468" y="786062"/>
                </a:lnTo>
                <a:lnTo>
                  <a:pt x="773468" y="1272906"/>
                </a:lnTo>
                <a:lnTo>
                  <a:pt x="858389" y="1272906"/>
                </a:lnTo>
                <a:lnTo>
                  <a:pt x="858389" y="786062"/>
                </a:lnTo>
                <a:close/>
              </a:path>
              <a:path w="1311909" h="1358264">
                <a:moveTo>
                  <a:pt x="1311761" y="587351"/>
                </a:moveTo>
                <a:lnTo>
                  <a:pt x="1226772" y="587351"/>
                </a:lnTo>
                <a:lnTo>
                  <a:pt x="1226773" y="1272906"/>
                </a:lnTo>
                <a:lnTo>
                  <a:pt x="1311762" y="1272906"/>
                </a:lnTo>
                <a:lnTo>
                  <a:pt x="1311761" y="587351"/>
                </a:lnTo>
                <a:close/>
              </a:path>
              <a:path w="1311909" h="1358264">
                <a:moveTo>
                  <a:pt x="1255069" y="0"/>
                </a:moveTo>
                <a:lnTo>
                  <a:pt x="1239472" y="0"/>
                </a:lnTo>
                <a:lnTo>
                  <a:pt x="1236541" y="488"/>
                </a:lnTo>
                <a:lnTo>
                  <a:pt x="1237225" y="488"/>
                </a:lnTo>
                <a:lnTo>
                  <a:pt x="1234782" y="976"/>
                </a:lnTo>
                <a:lnTo>
                  <a:pt x="1235029" y="976"/>
                </a:lnTo>
                <a:lnTo>
                  <a:pt x="1082095" y="41902"/>
                </a:lnTo>
                <a:lnTo>
                  <a:pt x="1066981" y="49446"/>
                </a:lnTo>
                <a:lnTo>
                  <a:pt x="1056281" y="61743"/>
                </a:lnTo>
                <a:lnTo>
                  <a:pt x="1050966" y="77134"/>
                </a:lnTo>
                <a:lnTo>
                  <a:pt x="1052007" y="93963"/>
                </a:lnTo>
                <a:lnTo>
                  <a:pt x="1059140" y="108534"/>
                </a:lnTo>
                <a:lnTo>
                  <a:pt x="1070751" y="119029"/>
                </a:lnTo>
                <a:lnTo>
                  <a:pt x="1085348" y="124635"/>
                </a:lnTo>
                <a:lnTo>
                  <a:pt x="1101329" y="124635"/>
                </a:lnTo>
                <a:lnTo>
                  <a:pt x="1058141" y="164072"/>
                </a:lnTo>
                <a:lnTo>
                  <a:pt x="1014727" y="202193"/>
                </a:lnTo>
                <a:lnTo>
                  <a:pt x="971197" y="238899"/>
                </a:lnTo>
                <a:lnTo>
                  <a:pt x="927555" y="274185"/>
                </a:lnTo>
                <a:lnTo>
                  <a:pt x="883806" y="308052"/>
                </a:lnTo>
                <a:lnTo>
                  <a:pt x="839952" y="340496"/>
                </a:lnTo>
                <a:lnTo>
                  <a:pt x="795997" y="371515"/>
                </a:lnTo>
                <a:lnTo>
                  <a:pt x="751945" y="401107"/>
                </a:lnTo>
                <a:lnTo>
                  <a:pt x="707799" y="429270"/>
                </a:lnTo>
                <a:lnTo>
                  <a:pt x="663562" y="456003"/>
                </a:lnTo>
                <a:lnTo>
                  <a:pt x="619239" y="481302"/>
                </a:lnTo>
                <a:lnTo>
                  <a:pt x="574832" y="505166"/>
                </a:lnTo>
                <a:lnTo>
                  <a:pt x="530345" y="527593"/>
                </a:lnTo>
                <a:lnTo>
                  <a:pt x="485782" y="548580"/>
                </a:lnTo>
                <a:lnTo>
                  <a:pt x="441146" y="568126"/>
                </a:lnTo>
                <a:lnTo>
                  <a:pt x="396441" y="586228"/>
                </a:lnTo>
                <a:lnTo>
                  <a:pt x="351671" y="602884"/>
                </a:lnTo>
                <a:lnTo>
                  <a:pt x="306838" y="618093"/>
                </a:lnTo>
                <a:lnTo>
                  <a:pt x="261946" y="631852"/>
                </a:lnTo>
                <a:lnTo>
                  <a:pt x="216999" y="644159"/>
                </a:lnTo>
                <a:lnTo>
                  <a:pt x="172000" y="655012"/>
                </a:lnTo>
                <a:lnTo>
                  <a:pt x="126954" y="664408"/>
                </a:lnTo>
                <a:lnTo>
                  <a:pt x="81863" y="672346"/>
                </a:lnTo>
                <a:lnTo>
                  <a:pt x="36730" y="678824"/>
                </a:lnTo>
                <a:lnTo>
                  <a:pt x="20780" y="684231"/>
                </a:lnTo>
                <a:lnTo>
                  <a:pt x="8544" y="694966"/>
                </a:lnTo>
                <a:lnTo>
                  <a:pt x="1218" y="709506"/>
                </a:lnTo>
                <a:lnTo>
                  <a:pt x="0" y="726324"/>
                </a:lnTo>
                <a:lnTo>
                  <a:pt x="4769" y="741158"/>
                </a:lnTo>
                <a:lnTo>
                  <a:pt x="14162" y="752899"/>
                </a:lnTo>
                <a:lnTo>
                  <a:pt x="26980" y="760622"/>
                </a:lnTo>
                <a:lnTo>
                  <a:pt x="42025" y="763401"/>
                </a:lnTo>
                <a:lnTo>
                  <a:pt x="44743" y="763401"/>
                </a:lnTo>
                <a:lnTo>
                  <a:pt x="91432" y="756786"/>
                </a:lnTo>
                <a:lnTo>
                  <a:pt x="135361" y="749228"/>
                </a:lnTo>
                <a:lnTo>
                  <a:pt x="179233" y="740368"/>
                </a:lnTo>
                <a:lnTo>
                  <a:pt x="223043" y="730207"/>
                </a:lnTo>
                <a:lnTo>
                  <a:pt x="266788" y="718747"/>
                </a:lnTo>
                <a:lnTo>
                  <a:pt x="310467" y="705990"/>
                </a:lnTo>
                <a:lnTo>
                  <a:pt x="354076" y="691937"/>
                </a:lnTo>
                <a:lnTo>
                  <a:pt x="397611" y="676589"/>
                </a:lnTo>
                <a:lnTo>
                  <a:pt x="441071" y="659949"/>
                </a:lnTo>
                <a:lnTo>
                  <a:pt x="484452" y="642019"/>
                </a:lnTo>
                <a:lnTo>
                  <a:pt x="527751" y="622798"/>
                </a:lnTo>
                <a:lnTo>
                  <a:pt x="570965" y="602291"/>
                </a:lnTo>
                <a:lnTo>
                  <a:pt x="614092" y="580497"/>
                </a:lnTo>
                <a:lnTo>
                  <a:pt x="657128" y="557419"/>
                </a:lnTo>
                <a:lnTo>
                  <a:pt x="700070" y="533058"/>
                </a:lnTo>
                <a:lnTo>
                  <a:pt x="742916" y="507416"/>
                </a:lnTo>
                <a:lnTo>
                  <a:pt x="785663" y="480494"/>
                </a:lnTo>
                <a:lnTo>
                  <a:pt x="828307" y="452295"/>
                </a:lnTo>
                <a:lnTo>
                  <a:pt x="870846" y="422820"/>
                </a:lnTo>
                <a:lnTo>
                  <a:pt x="913276" y="392069"/>
                </a:lnTo>
                <a:lnTo>
                  <a:pt x="955596" y="360046"/>
                </a:lnTo>
                <a:lnTo>
                  <a:pt x="997801" y="326752"/>
                </a:lnTo>
                <a:lnTo>
                  <a:pt x="1039890" y="292188"/>
                </a:lnTo>
                <a:lnTo>
                  <a:pt x="1081858" y="256356"/>
                </a:lnTo>
                <a:lnTo>
                  <a:pt x="1123660" y="219296"/>
                </a:lnTo>
                <a:lnTo>
                  <a:pt x="1165424" y="180894"/>
                </a:lnTo>
                <a:lnTo>
                  <a:pt x="1253432" y="180894"/>
                </a:lnTo>
                <a:lnTo>
                  <a:pt x="1287632" y="53233"/>
                </a:lnTo>
                <a:lnTo>
                  <a:pt x="1287925" y="51670"/>
                </a:lnTo>
                <a:lnTo>
                  <a:pt x="1288218" y="50595"/>
                </a:lnTo>
                <a:lnTo>
                  <a:pt x="1288414" y="49619"/>
                </a:lnTo>
                <a:lnTo>
                  <a:pt x="1288511" y="48642"/>
                </a:lnTo>
                <a:lnTo>
                  <a:pt x="1288609" y="47665"/>
                </a:lnTo>
                <a:lnTo>
                  <a:pt x="1288804" y="46688"/>
                </a:lnTo>
                <a:lnTo>
                  <a:pt x="1288804" y="36725"/>
                </a:lnTo>
                <a:lnTo>
                  <a:pt x="1288218" y="33307"/>
                </a:lnTo>
                <a:lnTo>
                  <a:pt x="1288120" y="33014"/>
                </a:lnTo>
                <a:lnTo>
                  <a:pt x="1287632" y="30670"/>
                </a:lnTo>
                <a:lnTo>
                  <a:pt x="1287339" y="29791"/>
                </a:lnTo>
                <a:lnTo>
                  <a:pt x="1287241" y="29400"/>
                </a:lnTo>
                <a:lnTo>
                  <a:pt x="1287144" y="28911"/>
                </a:lnTo>
                <a:lnTo>
                  <a:pt x="1286264" y="26470"/>
                </a:lnTo>
                <a:lnTo>
                  <a:pt x="1285874" y="25493"/>
                </a:lnTo>
                <a:lnTo>
                  <a:pt x="1285678" y="25200"/>
                </a:lnTo>
                <a:lnTo>
                  <a:pt x="1285581" y="24809"/>
                </a:lnTo>
                <a:lnTo>
                  <a:pt x="1285385" y="24516"/>
                </a:lnTo>
                <a:lnTo>
                  <a:pt x="1285092" y="23735"/>
                </a:lnTo>
                <a:lnTo>
                  <a:pt x="1283724" y="21000"/>
                </a:lnTo>
                <a:lnTo>
                  <a:pt x="1281966" y="18069"/>
                </a:lnTo>
                <a:lnTo>
                  <a:pt x="1281771" y="17874"/>
                </a:lnTo>
                <a:lnTo>
                  <a:pt x="1281575" y="17581"/>
                </a:lnTo>
                <a:lnTo>
                  <a:pt x="1281380" y="17386"/>
                </a:lnTo>
                <a:lnTo>
                  <a:pt x="1280208" y="15823"/>
                </a:lnTo>
                <a:lnTo>
                  <a:pt x="1279524" y="15042"/>
                </a:lnTo>
                <a:lnTo>
                  <a:pt x="1279426" y="14748"/>
                </a:lnTo>
                <a:lnTo>
                  <a:pt x="1279231" y="14455"/>
                </a:lnTo>
                <a:lnTo>
                  <a:pt x="1278938" y="14260"/>
                </a:lnTo>
                <a:lnTo>
                  <a:pt x="1278254" y="13381"/>
                </a:lnTo>
                <a:lnTo>
                  <a:pt x="1277472" y="12502"/>
                </a:lnTo>
                <a:lnTo>
                  <a:pt x="1276593" y="11623"/>
                </a:lnTo>
                <a:lnTo>
                  <a:pt x="1276447" y="11623"/>
                </a:lnTo>
                <a:lnTo>
                  <a:pt x="1276300" y="11330"/>
                </a:lnTo>
                <a:lnTo>
                  <a:pt x="1276202" y="11135"/>
                </a:lnTo>
                <a:lnTo>
                  <a:pt x="1275996" y="11135"/>
                </a:lnTo>
                <a:lnTo>
                  <a:pt x="1275128" y="10158"/>
                </a:lnTo>
                <a:lnTo>
                  <a:pt x="1274346" y="9474"/>
                </a:lnTo>
                <a:lnTo>
                  <a:pt x="1273467" y="8790"/>
                </a:lnTo>
                <a:lnTo>
                  <a:pt x="1273076" y="8400"/>
                </a:lnTo>
                <a:lnTo>
                  <a:pt x="1269560" y="5958"/>
                </a:lnTo>
                <a:lnTo>
                  <a:pt x="1269169" y="5762"/>
                </a:lnTo>
                <a:lnTo>
                  <a:pt x="1268876" y="5567"/>
                </a:lnTo>
                <a:lnTo>
                  <a:pt x="1268192" y="5176"/>
                </a:lnTo>
                <a:lnTo>
                  <a:pt x="1267410" y="4688"/>
                </a:lnTo>
                <a:lnTo>
                  <a:pt x="1266629" y="4297"/>
                </a:lnTo>
                <a:lnTo>
                  <a:pt x="1266336" y="4102"/>
                </a:lnTo>
                <a:lnTo>
                  <a:pt x="1264577" y="3223"/>
                </a:lnTo>
                <a:lnTo>
                  <a:pt x="1263503" y="2832"/>
                </a:lnTo>
                <a:lnTo>
                  <a:pt x="1262624" y="2441"/>
                </a:lnTo>
                <a:lnTo>
                  <a:pt x="1262135" y="2246"/>
                </a:lnTo>
                <a:lnTo>
                  <a:pt x="1261745" y="2051"/>
                </a:lnTo>
                <a:lnTo>
                  <a:pt x="1261484" y="2051"/>
                </a:lnTo>
                <a:lnTo>
                  <a:pt x="1260572" y="1660"/>
                </a:lnTo>
                <a:lnTo>
                  <a:pt x="1259791" y="1367"/>
                </a:lnTo>
                <a:lnTo>
                  <a:pt x="1259009" y="1172"/>
                </a:lnTo>
                <a:lnTo>
                  <a:pt x="1258716" y="976"/>
                </a:lnTo>
                <a:lnTo>
                  <a:pt x="1255069" y="0"/>
                </a:lnTo>
                <a:close/>
              </a:path>
              <a:path w="1311909" h="1358264">
                <a:moveTo>
                  <a:pt x="1253432" y="180894"/>
                </a:moveTo>
                <a:lnTo>
                  <a:pt x="1165424" y="180894"/>
                </a:lnTo>
                <a:lnTo>
                  <a:pt x="1164544" y="184411"/>
                </a:lnTo>
                <a:lnTo>
                  <a:pt x="1163447" y="201238"/>
                </a:lnTo>
                <a:lnTo>
                  <a:pt x="1168733" y="216619"/>
                </a:lnTo>
                <a:lnTo>
                  <a:pt x="1179422" y="228887"/>
                </a:lnTo>
                <a:lnTo>
                  <a:pt x="1194535" y="236374"/>
                </a:lnTo>
                <a:lnTo>
                  <a:pt x="1198247" y="237351"/>
                </a:lnTo>
                <a:lnTo>
                  <a:pt x="1201959" y="237839"/>
                </a:lnTo>
                <a:lnTo>
                  <a:pt x="1205574" y="237839"/>
                </a:lnTo>
                <a:lnTo>
                  <a:pt x="1240645" y="219296"/>
                </a:lnTo>
                <a:lnTo>
                  <a:pt x="1253432" y="180894"/>
                </a:lnTo>
                <a:close/>
              </a:path>
            </a:pathLst>
          </a:custGeom>
          <a:solidFill>
            <a:srgbClr val="6FC041"/>
          </a:solidFill>
        </p:spPr>
        <p:txBody>
          <a:bodyPr wrap="square" lIns="0" tIns="0" rIns="0" bIns="0" rtlCol="0"/>
          <a:lstStyle/>
          <a:p>
            <a:endParaRPr/>
          </a:p>
        </p:txBody>
      </p:sp>
      <p:pic>
        <p:nvPicPr>
          <p:cNvPr id="27" name="Picture 2" descr="What Is Ice Cream?">
            <a:extLst>
              <a:ext uri="{FF2B5EF4-FFF2-40B4-BE49-F238E27FC236}">
                <a16:creationId xmlns:a16="http://schemas.microsoft.com/office/drawing/2014/main" id="{A4D3A751-60B1-E8C9-AA07-17E62CCE1B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2248" y="2324640"/>
            <a:ext cx="2053133" cy="2553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43190" cy="697230"/>
          </a:xfrm>
          <a:prstGeom prst="rect">
            <a:avLst/>
          </a:prstGeom>
        </p:spPr>
        <p:txBody>
          <a:bodyPr vert="horz" wrap="square" lIns="0" tIns="13335" rIns="0" bIns="0" rtlCol="0">
            <a:spAutoFit/>
          </a:bodyPr>
          <a:lstStyle/>
          <a:p>
            <a:pPr marL="12700">
              <a:lnSpc>
                <a:spcPct val="100000"/>
              </a:lnSpc>
              <a:spcBef>
                <a:spcPts val="105"/>
              </a:spcBef>
            </a:pPr>
            <a:r>
              <a:rPr dirty="0"/>
              <a:t>This</a:t>
            </a:r>
            <a:r>
              <a:rPr spc="-170" dirty="0"/>
              <a:t> </a:t>
            </a:r>
            <a:r>
              <a:rPr spc="-20" dirty="0"/>
              <a:t>happens</a:t>
            </a:r>
            <a:r>
              <a:rPr spc="-160" dirty="0"/>
              <a:t> </a:t>
            </a:r>
            <a:r>
              <a:rPr spc="-40" dirty="0"/>
              <a:t>frequently</a:t>
            </a:r>
            <a:r>
              <a:rPr spc="-180" dirty="0"/>
              <a:t> </a:t>
            </a:r>
            <a:r>
              <a:rPr dirty="0"/>
              <a:t>in</a:t>
            </a:r>
            <a:r>
              <a:rPr spc="-150" dirty="0"/>
              <a:t> </a:t>
            </a:r>
            <a:r>
              <a:rPr spc="-10" dirty="0"/>
              <a:t>practice</a:t>
            </a:r>
          </a:p>
        </p:txBody>
      </p:sp>
      <p:sp>
        <p:nvSpPr>
          <p:cNvPr id="3" name="object 3"/>
          <p:cNvSpPr txBox="1"/>
          <p:nvPr/>
        </p:nvSpPr>
        <p:spPr>
          <a:xfrm>
            <a:off x="916939" y="1757274"/>
            <a:ext cx="11101705" cy="3167534"/>
          </a:xfrm>
          <a:prstGeom prst="rect">
            <a:avLst/>
          </a:prstGeom>
        </p:spPr>
        <p:txBody>
          <a:bodyPr vert="horz" wrap="square" lIns="0" tIns="48260" rIns="0" bIns="0" rtlCol="0">
            <a:spAutoFit/>
          </a:bodyPr>
          <a:lstStyle/>
          <a:p>
            <a:pPr marL="240665" indent="-227965">
              <a:lnSpc>
                <a:spcPct val="100000"/>
              </a:lnSpc>
              <a:spcBef>
                <a:spcPts val="380"/>
              </a:spcBef>
              <a:buFont typeface="Arial MT"/>
              <a:buChar char="•"/>
              <a:tabLst>
                <a:tab pos="240665" algn="l"/>
              </a:tabLst>
            </a:pPr>
            <a:r>
              <a:rPr sz="2800" b="1" dirty="0">
                <a:solidFill>
                  <a:srgbClr val="4471C4"/>
                </a:solidFill>
                <a:latin typeface="Calibri"/>
                <a:cs typeface="Calibri"/>
              </a:rPr>
              <a:t>Night</a:t>
            </a:r>
            <a:r>
              <a:rPr sz="2800" b="1" spc="-70" dirty="0">
                <a:solidFill>
                  <a:srgbClr val="4471C4"/>
                </a:solidFill>
                <a:latin typeface="Calibri"/>
                <a:cs typeface="Calibri"/>
              </a:rPr>
              <a:t> </a:t>
            </a:r>
            <a:r>
              <a:rPr sz="2800" b="1" dirty="0">
                <a:solidFill>
                  <a:srgbClr val="4471C4"/>
                </a:solidFill>
                <a:latin typeface="Calibri"/>
                <a:cs typeface="Calibri"/>
              </a:rPr>
              <a:t>lights</a:t>
            </a:r>
            <a:r>
              <a:rPr sz="2800" b="1" spc="-80" dirty="0">
                <a:solidFill>
                  <a:srgbClr val="4471C4"/>
                </a:solidFill>
                <a:latin typeface="Calibri"/>
                <a:cs typeface="Calibri"/>
              </a:rPr>
              <a:t> </a:t>
            </a:r>
            <a:r>
              <a:rPr sz="2800" b="1" dirty="0">
                <a:solidFill>
                  <a:srgbClr val="4471C4"/>
                </a:solidFill>
                <a:latin typeface="Calibri"/>
                <a:cs typeface="Calibri"/>
              </a:rPr>
              <a:t>cause</a:t>
            </a:r>
            <a:r>
              <a:rPr sz="2800" b="1" spc="-90" dirty="0">
                <a:solidFill>
                  <a:srgbClr val="4471C4"/>
                </a:solidFill>
                <a:latin typeface="Calibri"/>
                <a:cs typeface="Calibri"/>
              </a:rPr>
              <a:t> </a:t>
            </a:r>
            <a:r>
              <a:rPr sz="2800" b="1" dirty="0">
                <a:solidFill>
                  <a:srgbClr val="4471C4"/>
                </a:solidFill>
                <a:latin typeface="Calibri"/>
                <a:cs typeface="Calibri"/>
              </a:rPr>
              <a:t>myopia</a:t>
            </a:r>
            <a:r>
              <a:rPr sz="2800" b="1" spc="-95" dirty="0">
                <a:solidFill>
                  <a:srgbClr val="4471C4"/>
                </a:solidFill>
                <a:latin typeface="Calibri"/>
                <a:cs typeface="Calibri"/>
              </a:rPr>
              <a:t> </a:t>
            </a:r>
            <a:r>
              <a:rPr sz="2800" b="1" dirty="0">
                <a:solidFill>
                  <a:srgbClr val="4471C4"/>
                </a:solidFill>
                <a:latin typeface="Calibri"/>
                <a:cs typeface="Calibri"/>
              </a:rPr>
              <a:t>in</a:t>
            </a:r>
            <a:r>
              <a:rPr sz="2800" b="1" spc="-90" dirty="0">
                <a:solidFill>
                  <a:srgbClr val="4471C4"/>
                </a:solidFill>
                <a:latin typeface="Calibri"/>
                <a:cs typeface="Calibri"/>
              </a:rPr>
              <a:t> </a:t>
            </a:r>
            <a:r>
              <a:rPr sz="2800" b="1" dirty="0">
                <a:solidFill>
                  <a:srgbClr val="4471C4"/>
                </a:solidFill>
                <a:latin typeface="Calibri"/>
                <a:cs typeface="Calibri"/>
              </a:rPr>
              <a:t>young</a:t>
            </a:r>
            <a:r>
              <a:rPr sz="2800" b="1" spc="-90" dirty="0">
                <a:solidFill>
                  <a:srgbClr val="4471C4"/>
                </a:solidFill>
                <a:latin typeface="Calibri"/>
                <a:cs typeface="Calibri"/>
              </a:rPr>
              <a:t> </a:t>
            </a:r>
            <a:r>
              <a:rPr sz="2800" b="1" spc="-10" dirty="0">
                <a:solidFill>
                  <a:srgbClr val="4471C4"/>
                </a:solidFill>
                <a:latin typeface="Calibri"/>
                <a:cs typeface="Calibri"/>
              </a:rPr>
              <a:t>children?</a:t>
            </a:r>
            <a:r>
              <a:rPr sz="2800" b="1" spc="-75" dirty="0">
                <a:solidFill>
                  <a:srgbClr val="4471C4"/>
                </a:solidFill>
                <a:latin typeface="Calibri"/>
                <a:cs typeface="Calibri"/>
              </a:rPr>
              <a:t> </a:t>
            </a:r>
            <a:r>
              <a:rPr sz="2800" b="1" dirty="0">
                <a:solidFill>
                  <a:srgbClr val="4471C4"/>
                </a:solidFill>
                <a:latin typeface="Calibri"/>
                <a:cs typeface="Calibri"/>
              </a:rPr>
              <a:t>[Nature</a:t>
            </a:r>
            <a:r>
              <a:rPr sz="2800" b="1" spc="-50" dirty="0">
                <a:solidFill>
                  <a:srgbClr val="4471C4"/>
                </a:solidFill>
                <a:latin typeface="Calibri"/>
                <a:cs typeface="Calibri"/>
              </a:rPr>
              <a:t> </a:t>
            </a:r>
            <a:r>
              <a:rPr sz="2800" b="1" spc="-10" dirty="0">
                <a:solidFill>
                  <a:srgbClr val="4471C4"/>
                </a:solidFill>
                <a:latin typeface="Calibri"/>
                <a:cs typeface="Calibri"/>
              </a:rPr>
              <a:t>1999]</a:t>
            </a:r>
            <a:endParaRPr sz="2800" dirty="0">
              <a:latin typeface="Calibri"/>
              <a:cs typeface="Calibri"/>
            </a:endParaRPr>
          </a:p>
          <a:p>
            <a:pPr marL="469900">
              <a:lnSpc>
                <a:spcPts val="2735"/>
              </a:lnSpc>
              <a:spcBef>
                <a:spcPts val="245"/>
              </a:spcBef>
            </a:pPr>
            <a:r>
              <a:rPr sz="2400" dirty="0">
                <a:latin typeface="Calibri"/>
                <a:cs typeface="Calibri"/>
              </a:rPr>
              <a:t>“</a:t>
            </a:r>
            <a:r>
              <a:rPr sz="2400" dirty="0">
                <a:solidFill>
                  <a:srgbClr val="0F0F0F"/>
                </a:solidFill>
                <a:latin typeface="Calibri"/>
                <a:cs typeface="Calibri"/>
              </a:rPr>
              <a:t>Children</a:t>
            </a:r>
            <a:r>
              <a:rPr sz="2400" spc="-50" dirty="0">
                <a:solidFill>
                  <a:srgbClr val="0F0F0F"/>
                </a:solidFill>
                <a:latin typeface="Calibri"/>
                <a:cs typeface="Calibri"/>
              </a:rPr>
              <a:t> </a:t>
            </a:r>
            <a:r>
              <a:rPr sz="2400" dirty="0">
                <a:solidFill>
                  <a:srgbClr val="0F0F0F"/>
                </a:solidFill>
                <a:latin typeface="Calibri"/>
                <a:cs typeface="Calibri"/>
              </a:rPr>
              <a:t>who</a:t>
            </a:r>
            <a:r>
              <a:rPr sz="2400" spc="-40" dirty="0">
                <a:solidFill>
                  <a:srgbClr val="0F0F0F"/>
                </a:solidFill>
                <a:latin typeface="Calibri"/>
                <a:cs typeface="Calibri"/>
              </a:rPr>
              <a:t> </a:t>
            </a:r>
            <a:r>
              <a:rPr sz="2400" dirty="0">
                <a:solidFill>
                  <a:srgbClr val="0F0F0F"/>
                </a:solidFill>
                <a:latin typeface="Calibri"/>
                <a:cs typeface="Calibri"/>
              </a:rPr>
              <a:t>sleep</a:t>
            </a:r>
            <a:r>
              <a:rPr sz="2400" spc="-35" dirty="0">
                <a:solidFill>
                  <a:srgbClr val="0F0F0F"/>
                </a:solidFill>
                <a:latin typeface="Calibri"/>
                <a:cs typeface="Calibri"/>
              </a:rPr>
              <a:t> </a:t>
            </a:r>
            <a:r>
              <a:rPr sz="2400" dirty="0">
                <a:solidFill>
                  <a:srgbClr val="0F0F0F"/>
                </a:solidFill>
                <a:latin typeface="Calibri"/>
                <a:cs typeface="Calibri"/>
              </a:rPr>
              <a:t>with</a:t>
            </a:r>
            <a:r>
              <a:rPr sz="2400" spc="-55" dirty="0">
                <a:solidFill>
                  <a:srgbClr val="0F0F0F"/>
                </a:solidFill>
                <a:latin typeface="Calibri"/>
                <a:cs typeface="Calibri"/>
              </a:rPr>
              <a:t> </a:t>
            </a:r>
            <a:r>
              <a:rPr sz="2400" dirty="0">
                <a:solidFill>
                  <a:srgbClr val="0F0F0F"/>
                </a:solidFill>
                <a:latin typeface="Calibri"/>
                <a:cs typeface="Calibri"/>
              </a:rPr>
              <a:t>a</a:t>
            </a:r>
            <a:r>
              <a:rPr sz="2400" spc="-40" dirty="0">
                <a:solidFill>
                  <a:srgbClr val="0F0F0F"/>
                </a:solidFill>
                <a:latin typeface="Calibri"/>
                <a:cs typeface="Calibri"/>
              </a:rPr>
              <a:t> </a:t>
            </a:r>
            <a:r>
              <a:rPr sz="2400" dirty="0">
                <a:solidFill>
                  <a:srgbClr val="0F0F0F"/>
                </a:solidFill>
                <a:latin typeface="Calibri"/>
                <a:cs typeface="Calibri"/>
              </a:rPr>
              <a:t>night</a:t>
            </a:r>
            <a:r>
              <a:rPr sz="2400" spc="-45" dirty="0">
                <a:solidFill>
                  <a:srgbClr val="0F0F0F"/>
                </a:solidFill>
                <a:latin typeface="Calibri"/>
                <a:cs typeface="Calibri"/>
              </a:rPr>
              <a:t> </a:t>
            </a:r>
            <a:r>
              <a:rPr sz="2400" dirty="0">
                <a:solidFill>
                  <a:srgbClr val="0F0F0F"/>
                </a:solidFill>
                <a:latin typeface="Calibri"/>
                <a:cs typeface="Calibri"/>
              </a:rPr>
              <a:t>light</a:t>
            </a:r>
            <a:r>
              <a:rPr sz="2400" spc="-50" dirty="0">
                <a:solidFill>
                  <a:srgbClr val="0F0F0F"/>
                </a:solidFill>
                <a:latin typeface="Calibri"/>
                <a:cs typeface="Calibri"/>
              </a:rPr>
              <a:t> </a:t>
            </a:r>
            <a:r>
              <a:rPr sz="2400" dirty="0">
                <a:solidFill>
                  <a:srgbClr val="0F0F0F"/>
                </a:solidFill>
                <a:latin typeface="Calibri"/>
                <a:cs typeface="Calibri"/>
              </a:rPr>
              <a:t>or</a:t>
            </a:r>
            <a:r>
              <a:rPr sz="2400" spc="-30" dirty="0">
                <a:solidFill>
                  <a:srgbClr val="0F0F0F"/>
                </a:solidFill>
                <a:latin typeface="Calibri"/>
                <a:cs typeface="Calibri"/>
              </a:rPr>
              <a:t> </a:t>
            </a:r>
            <a:r>
              <a:rPr sz="2400" dirty="0">
                <a:solidFill>
                  <a:srgbClr val="0F0F0F"/>
                </a:solidFill>
                <a:latin typeface="Calibri"/>
                <a:cs typeface="Calibri"/>
              </a:rPr>
              <a:t>other</a:t>
            </a:r>
            <a:r>
              <a:rPr sz="2400" spc="-30" dirty="0">
                <a:solidFill>
                  <a:srgbClr val="0F0F0F"/>
                </a:solidFill>
                <a:latin typeface="Calibri"/>
                <a:cs typeface="Calibri"/>
              </a:rPr>
              <a:t> </a:t>
            </a:r>
            <a:r>
              <a:rPr sz="2400" dirty="0">
                <a:solidFill>
                  <a:srgbClr val="0F0F0F"/>
                </a:solidFill>
                <a:latin typeface="Calibri"/>
                <a:cs typeface="Calibri"/>
              </a:rPr>
              <a:t>artificial</a:t>
            </a:r>
            <a:r>
              <a:rPr sz="2400" spc="-65" dirty="0">
                <a:solidFill>
                  <a:srgbClr val="0F0F0F"/>
                </a:solidFill>
                <a:latin typeface="Calibri"/>
                <a:cs typeface="Calibri"/>
              </a:rPr>
              <a:t> </a:t>
            </a:r>
            <a:r>
              <a:rPr sz="2400" dirty="0">
                <a:solidFill>
                  <a:srgbClr val="0F0F0F"/>
                </a:solidFill>
                <a:latin typeface="Calibri"/>
                <a:cs typeface="Calibri"/>
              </a:rPr>
              <a:t>light</a:t>
            </a:r>
            <a:r>
              <a:rPr sz="2400" spc="-45" dirty="0">
                <a:solidFill>
                  <a:srgbClr val="0F0F0F"/>
                </a:solidFill>
                <a:latin typeface="Calibri"/>
                <a:cs typeface="Calibri"/>
              </a:rPr>
              <a:t> </a:t>
            </a:r>
            <a:r>
              <a:rPr sz="2400" dirty="0">
                <a:solidFill>
                  <a:srgbClr val="0F0F0F"/>
                </a:solidFill>
                <a:latin typeface="Calibri"/>
                <a:cs typeface="Calibri"/>
              </a:rPr>
              <a:t>in</a:t>
            </a:r>
            <a:r>
              <a:rPr sz="2400" spc="-40" dirty="0">
                <a:solidFill>
                  <a:srgbClr val="0F0F0F"/>
                </a:solidFill>
                <a:latin typeface="Calibri"/>
                <a:cs typeface="Calibri"/>
              </a:rPr>
              <a:t> </a:t>
            </a:r>
            <a:r>
              <a:rPr sz="2400" dirty="0">
                <a:solidFill>
                  <a:srgbClr val="0F0F0F"/>
                </a:solidFill>
                <a:latin typeface="Calibri"/>
                <a:cs typeface="Calibri"/>
              </a:rPr>
              <a:t>their</a:t>
            </a:r>
            <a:r>
              <a:rPr sz="2400" spc="-40" dirty="0">
                <a:solidFill>
                  <a:srgbClr val="0F0F0F"/>
                </a:solidFill>
                <a:latin typeface="Calibri"/>
                <a:cs typeface="Calibri"/>
              </a:rPr>
              <a:t> </a:t>
            </a:r>
            <a:r>
              <a:rPr sz="2400" dirty="0">
                <a:solidFill>
                  <a:srgbClr val="0F0F0F"/>
                </a:solidFill>
                <a:latin typeface="Calibri"/>
                <a:cs typeface="Calibri"/>
              </a:rPr>
              <a:t>room</a:t>
            </a:r>
            <a:r>
              <a:rPr sz="2400" spc="-50" dirty="0">
                <a:solidFill>
                  <a:srgbClr val="0F0F0F"/>
                </a:solidFill>
                <a:latin typeface="Calibri"/>
                <a:cs typeface="Calibri"/>
              </a:rPr>
              <a:t> </a:t>
            </a:r>
            <a:r>
              <a:rPr sz="2400" spc="-10" dirty="0">
                <a:solidFill>
                  <a:srgbClr val="0F0F0F"/>
                </a:solidFill>
                <a:latin typeface="Calibri"/>
                <a:cs typeface="Calibri"/>
              </a:rPr>
              <a:t>until</a:t>
            </a:r>
            <a:endParaRPr sz="2400" dirty="0">
              <a:latin typeface="Calibri"/>
              <a:cs typeface="Calibri"/>
            </a:endParaRPr>
          </a:p>
          <a:p>
            <a:pPr marL="469900">
              <a:lnSpc>
                <a:spcPts val="2735"/>
              </a:lnSpc>
            </a:pPr>
            <a:r>
              <a:rPr sz="2400" dirty="0">
                <a:solidFill>
                  <a:srgbClr val="0F0F0F"/>
                </a:solidFill>
                <a:latin typeface="Calibri"/>
                <a:cs typeface="Calibri"/>
              </a:rPr>
              <a:t>the</a:t>
            </a:r>
            <a:r>
              <a:rPr sz="2400" spc="-40" dirty="0">
                <a:solidFill>
                  <a:srgbClr val="0F0F0F"/>
                </a:solidFill>
                <a:latin typeface="Calibri"/>
                <a:cs typeface="Calibri"/>
              </a:rPr>
              <a:t> </a:t>
            </a:r>
            <a:r>
              <a:rPr sz="2400" dirty="0">
                <a:solidFill>
                  <a:srgbClr val="0F0F0F"/>
                </a:solidFill>
                <a:latin typeface="Calibri"/>
                <a:cs typeface="Calibri"/>
              </a:rPr>
              <a:t>age</a:t>
            </a:r>
            <a:r>
              <a:rPr sz="2400" spc="-45" dirty="0">
                <a:solidFill>
                  <a:srgbClr val="0F0F0F"/>
                </a:solidFill>
                <a:latin typeface="Calibri"/>
                <a:cs typeface="Calibri"/>
              </a:rPr>
              <a:t> </a:t>
            </a:r>
            <a:r>
              <a:rPr sz="2400" dirty="0">
                <a:solidFill>
                  <a:srgbClr val="0F0F0F"/>
                </a:solidFill>
                <a:latin typeface="Calibri"/>
                <a:cs typeface="Calibri"/>
              </a:rPr>
              <a:t>of</a:t>
            </a:r>
            <a:r>
              <a:rPr sz="2400" spc="-35" dirty="0">
                <a:solidFill>
                  <a:srgbClr val="0F0F0F"/>
                </a:solidFill>
                <a:latin typeface="Calibri"/>
                <a:cs typeface="Calibri"/>
              </a:rPr>
              <a:t> </a:t>
            </a:r>
            <a:r>
              <a:rPr sz="2400" dirty="0">
                <a:solidFill>
                  <a:srgbClr val="0F0F0F"/>
                </a:solidFill>
                <a:latin typeface="Calibri"/>
                <a:cs typeface="Calibri"/>
              </a:rPr>
              <a:t>two</a:t>
            </a:r>
            <a:r>
              <a:rPr sz="2400" spc="-50" dirty="0">
                <a:solidFill>
                  <a:srgbClr val="0F0F0F"/>
                </a:solidFill>
                <a:latin typeface="Calibri"/>
                <a:cs typeface="Calibri"/>
              </a:rPr>
              <a:t> </a:t>
            </a:r>
            <a:r>
              <a:rPr sz="2400" dirty="0">
                <a:solidFill>
                  <a:srgbClr val="0F0F0F"/>
                </a:solidFill>
                <a:latin typeface="Calibri"/>
                <a:cs typeface="Calibri"/>
              </a:rPr>
              <a:t>have</a:t>
            </a:r>
            <a:r>
              <a:rPr sz="2400" spc="-20" dirty="0">
                <a:solidFill>
                  <a:srgbClr val="0F0F0F"/>
                </a:solidFill>
                <a:latin typeface="Calibri"/>
                <a:cs typeface="Calibri"/>
              </a:rPr>
              <a:t> </a:t>
            </a:r>
            <a:r>
              <a:rPr sz="2400" dirty="0">
                <a:solidFill>
                  <a:srgbClr val="0F0F0F"/>
                </a:solidFill>
                <a:latin typeface="Calibri"/>
                <a:cs typeface="Calibri"/>
              </a:rPr>
              <a:t>a</a:t>
            </a:r>
            <a:r>
              <a:rPr sz="2400" spc="-45" dirty="0">
                <a:solidFill>
                  <a:srgbClr val="0F0F0F"/>
                </a:solidFill>
                <a:latin typeface="Calibri"/>
                <a:cs typeface="Calibri"/>
              </a:rPr>
              <a:t> </a:t>
            </a:r>
            <a:r>
              <a:rPr sz="2400" dirty="0">
                <a:solidFill>
                  <a:srgbClr val="0F0F0F"/>
                </a:solidFill>
                <a:latin typeface="Calibri"/>
                <a:cs typeface="Calibri"/>
              </a:rPr>
              <a:t>higher</a:t>
            </a:r>
            <a:r>
              <a:rPr sz="2400" spc="-30" dirty="0">
                <a:solidFill>
                  <a:srgbClr val="0F0F0F"/>
                </a:solidFill>
                <a:latin typeface="Calibri"/>
                <a:cs typeface="Calibri"/>
              </a:rPr>
              <a:t> </a:t>
            </a:r>
            <a:r>
              <a:rPr sz="2400" dirty="0">
                <a:solidFill>
                  <a:srgbClr val="0F0F0F"/>
                </a:solidFill>
                <a:latin typeface="Calibri"/>
                <a:cs typeface="Calibri"/>
              </a:rPr>
              <a:t>incident</a:t>
            </a:r>
            <a:r>
              <a:rPr sz="2400" spc="-45" dirty="0">
                <a:solidFill>
                  <a:srgbClr val="0F0F0F"/>
                </a:solidFill>
                <a:latin typeface="Calibri"/>
                <a:cs typeface="Calibri"/>
              </a:rPr>
              <a:t> </a:t>
            </a:r>
            <a:r>
              <a:rPr sz="2400" dirty="0">
                <a:solidFill>
                  <a:srgbClr val="0F0F0F"/>
                </a:solidFill>
                <a:latin typeface="Calibri"/>
                <a:cs typeface="Calibri"/>
              </a:rPr>
              <a:t>of</a:t>
            </a:r>
            <a:r>
              <a:rPr sz="2400" spc="-40" dirty="0">
                <a:solidFill>
                  <a:srgbClr val="0F0F0F"/>
                </a:solidFill>
                <a:latin typeface="Calibri"/>
                <a:cs typeface="Calibri"/>
              </a:rPr>
              <a:t> </a:t>
            </a:r>
            <a:r>
              <a:rPr sz="2400" spc="-10" dirty="0">
                <a:solidFill>
                  <a:srgbClr val="0F0F0F"/>
                </a:solidFill>
                <a:latin typeface="Calibri"/>
                <a:cs typeface="Calibri"/>
              </a:rPr>
              <a:t>nearsightedness”</a:t>
            </a:r>
            <a:endParaRPr sz="2400" dirty="0">
              <a:latin typeface="Calibri"/>
              <a:cs typeface="Calibri"/>
            </a:endParaRPr>
          </a:p>
          <a:p>
            <a:pPr marL="469900">
              <a:lnSpc>
                <a:spcPct val="100000"/>
              </a:lnSpc>
              <a:spcBef>
                <a:spcPts val="219"/>
              </a:spcBef>
            </a:pPr>
            <a:r>
              <a:rPr sz="2400" i="1" dirty="0">
                <a:solidFill>
                  <a:srgbClr val="FF0000"/>
                </a:solidFill>
                <a:latin typeface="Calibri"/>
                <a:cs typeface="Calibri"/>
              </a:rPr>
              <a:t>Missing</a:t>
            </a:r>
            <a:r>
              <a:rPr sz="2400" i="1" spc="-85" dirty="0">
                <a:solidFill>
                  <a:srgbClr val="FF0000"/>
                </a:solidFill>
                <a:latin typeface="Calibri"/>
                <a:cs typeface="Calibri"/>
              </a:rPr>
              <a:t> </a:t>
            </a:r>
            <a:r>
              <a:rPr sz="2400" i="1" dirty="0">
                <a:solidFill>
                  <a:srgbClr val="FF0000"/>
                </a:solidFill>
                <a:latin typeface="Calibri"/>
                <a:cs typeface="Calibri"/>
              </a:rPr>
              <a:t>a</a:t>
            </a:r>
            <a:r>
              <a:rPr sz="2400" i="1" spc="-80" dirty="0">
                <a:solidFill>
                  <a:srgbClr val="FF0000"/>
                </a:solidFill>
                <a:latin typeface="Calibri"/>
                <a:cs typeface="Calibri"/>
              </a:rPr>
              <a:t> </a:t>
            </a:r>
            <a:r>
              <a:rPr sz="2400" i="1" spc="-10" dirty="0">
                <a:solidFill>
                  <a:srgbClr val="FF0000"/>
                </a:solidFill>
                <a:latin typeface="Calibri"/>
                <a:cs typeface="Calibri"/>
              </a:rPr>
              <a:t>confounding</a:t>
            </a:r>
            <a:r>
              <a:rPr sz="2400" i="1" spc="-65" dirty="0">
                <a:solidFill>
                  <a:srgbClr val="FF0000"/>
                </a:solidFill>
                <a:latin typeface="Calibri"/>
                <a:cs typeface="Calibri"/>
              </a:rPr>
              <a:t> </a:t>
            </a:r>
            <a:r>
              <a:rPr sz="2400" i="1" dirty="0">
                <a:solidFill>
                  <a:srgbClr val="FF0000"/>
                </a:solidFill>
                <a:latin typeface="Calibri"/>
                <a:cs typeface="Calibri"/>
              </a:rPr>
              <a:t>factor:</a:t>
            </a:r>
            <a:r>
              <a:rPr sz="2400" i="1" spc="-100" dirty="0">
                <a:solidFill>
                  <a:srgbClr val="FF0000"/>
                </a:solidFill>
                <a:latin typeface="Calibri"/>
                <a:cs typeface="Calibri"/>
              </a:rPr>
              <a:t> </a:t>
            </a:r>
            <a:r>
              <a:rPr sz="2400" i="1" dirty="0">
                <a:solidFill>
                  <a:srgbClr val="FF0000"/>
                </a:solidFill>
                <a:latin typeface="Calibri"/>
                <a:cs typeface="Calibri"/>
              </a:rPr>
              <a:t>Parents</a:t>
            </a:r>
            <a:r>
              <a:rPr sz="2400" i="1" spc="-80" dirty="0">
                <a:solidFill>
                  <a:srgbClr val="FF0000"/>
                </a:solidFill>
                <a:latin typeface="Calibri"/>
                <a:cs typeface="Calibri"/>
              </a:rPr>
              <a:t> </a:t>
            </a:r>
            <a:r>
              <a:rPr sz="2400" i="1" dirty="0">
                <a:solidFill>
                  <a:srgbClr val="FF0000"/>
                </a:solidFill>
                <a:latin typeface="Calibri"/>
                <a:cs typeface="Calibri"/>
              </a:rPr>
              <a:t>with</a:t>
            </a:r>
            <a:r>
              <a:rPr sz="2400" i="1" spc="-80" dirty="0">
                <a:solidFill>
                  <a:srgbClr val="FF0000"/>
                </a:solidFill>
                <a:latin typeface="Calibri"/>
                <a:cs typeface="Calibri"/>
              </a:rPr>
              <a:t> </a:t>
            </a:r>
            <a:r>
              <a:rPr sz="2400" i="1" spc="-10" dirty="0">
                <a:solidFill>
                  <a:srgbClr val="FF0000"/>
                </a:solidFill>
                <a:latin typeface="Calibri"/>
                <a:cs typeface="Calibri"/>
              </a:rPr>
              <a:t>myopia!</a:t>
            </a:r>
            <a:endParaRPr sz="2400" dirty="0">
              <a:latin typeface="Calibri"/>
              <a:cs typeface="Calibri"/>
            </a:endParaRPr>
          </a:p>
          <a:p>
            <a:pPr marL="240665" indent="-227965">
              <a:lnSpc>
                <a:spcPct val="100000"/>
              </a:lnSpc>
              <a:spcBef>
                <a:spcPts val="630"/>
              </a:spcBef>
              <a:buFont typeface="Arial MT"/>
              <a:buChar char="•"/>
              <a:tabLst>
                <a:tab pos="240665" algn="l"/>
              </a:tabLst>
            </a:pPr>
            <a:r>
              <a:rPr sz="2800" b="1" dirty="0">
                <a:solidFill>
                  <a:srgbClr val="4471C4"/>
                </a:solidFill>
                <a:latin typeface="Calibri"/>
                <a:cs typeface="Calibri"/>
              </a:rPr>
              <a:t>Vitamin</a:t>
            </a:r>
            <a:r>
              <a:rPr sz="2800" b="1" spc="-75" dirty="0">
                <a:solidFill>
                  <a:srgbClr val="4471C4"/>
                </a:solidFill>
                <a:latin typeface="Calibri"/>
                <a:cs typeface="Calibri"/>
              </a:rPr>
              <a:t> </a:t>
            </a:r>
            <a:r>
              <a:rPr sz="2800" b="1" dirty="0">
                <a:solidFill>
                  <a:srgbClr val="4471C4"/>
                </a:solidFill>
                <a:latin typeface="Calibri"/>
                <a:cs typeface="Calibri"/>
              </a:rPr>
              <a:t>C</a:t>
            </a:r>
            <a:r>
              <a:rPr sz="2800" b="1" spc="-65" dirty="0">
                <a:solidFill>
                  <a:srgbClr val="4471C4"/>
                </a:solidFill>
                <a:latin typeface="Calibri"/>
                <a:cs typeface="Calibri"/>
              </a:rPr>
              <a:t> </a:t>
            </a:r>
            <a:r>
              <a:rPr sz="2800" b="1" dirty="0">
                <a:solidFill>
                  <a:srgbClr val="4471C4"/>
                </a:solidFill>
                <a:latin typeface="Calibri"/>
                <a:cs typeface="Calibri"/>
              </a:rPr>
              <a:t>and</a:t>
            </a:r>
            <a:r>
              <a:rPr sz="2800" b="1" spc="-70" dirty="0">
                <a:solidFill>
                  <a:srgbClr val="4471C4"/>
                </a:solidFill>
                <a:latin typeface="Calibri"/>
                <a:cs typeface="Calibri"/>
              </a:rPr>
              <a:t> </a:t>
            </a:r>
            <a:r>
              <a:rPr sz="2800" b="1" dirty="0">
                <a:solidFill>
                  <a:srgbClr val="4471C4"/>
                </a:solidFill>
                <a:latin typeface="Calibri"/>
                <a:cs typeface="Calibri"/>
              </a:rPr>
              <a:t>E</a:t>
            </a:r>
            <a:r>
              <a:rPr sz="2800" b="1" spc="-80" dirty="0">
                <a:solidFill>
                  <a:srgbClr val="4471C4"/>
                </a:solidFill>
                <a:latin typeface="Calibri"/>
                <a:cs typeface="Calibri"/>
              </a:rPr>
              <a:t> </a:t>
            </a:r>
            <a:r>
              <a:rPr sz="2800" b="1" dirty="0">
                <a:solidFill>
                  <a:srgbClr val="4471C4"/>
                </a:solidFill>
                <a:latin typeface="Calibri"/>
                <a:cs typeface="Calibri"/>
              </a:rPr>
              <a:t>reduces</a:t>
            </a:r>
            <a:r>
              <a:rPr sz="2800" b="1" spc="-55" dirty="0">
                <a:solidFill>
                  <a:srgbClr val="4471C4"/>
                </a:solidFill>
                <a:latin typeface="Calibri"/>
                <a:cs typeface="Calibri"/>
              </a:rPr>
              <a:t> </a:t>
            </a:r>
            <a:r>
              <a:rPr sz="2800" b="1" dirty="0">
                <a:solidFill>
                  <a:srgbClr val="4471C4"/>
                </a:solidFill>
                <a:latin typeface="Calibri"/>
                <a:cs typeface="Calibri"/>
              </a:rPr>
              <a:t>heart</a:t>
            </a:r>
            <a:r>
              <a:rPr sz="2800" b="1" spc="-55" dirty="0">
                <a:solidFill>
                  <a:srgbClr val="4471C4"/>
                </a:solidFill>
                <a:latin typeface="Calibri"/>
                <a:cs typeface="Calibri"/>
              </a:rPr>
              <a:t> </a:t>
            </a:r>
            <a:r>
              <a:rPr sz="2800" b="1" dirty="0">
                <a:solidFill>
                  <a:srgbClr val="4471C4"/>
                </a:solidFill>
                <a:latin typeface="Calibri"/>
                <a:cs typeface="Calibri"/>
              </a:rPr>
              <a:t>disease?</a:t>
            </a:r>
            <a:r>
              <a:rPr sz="2800" b="1" spc="-55" dirty="0">
                <a:solidFill>
                  <a:srgbClr val="4471C4"/>
                </a:solidFill>
                <a:latin typeface="Calibri"/>
                <a:cs typeface="Calibri"/>
              </a:rPr>
              <a:t> </a:t>
            </a:r>
            <a:r>
              <a:rPr sz="2800" b="1" dirty="0">
                <a:solidFill>
                  <a:srgbClr val="4471C4"/>
                </a:solidFill>
                <a:latin typeface="Calibri"/>
                <a:cs typeface="Calibri"/>
              </a:rPr>
              <a:t>[Lancet</a:t>
            </a:r>
            <a:r>
              <a:rPr sz="2800" b="1" spc="-50" dirty="0">
                <a:solidFill>
                  <a:srgbClr val="4471C4"/>
                </a:solidFill>
                <a:latin typeface="Calibri"/>
                <a:cs typeface="Calibri"/>
              </a:rPr>
              <a:t> </a:t>
            </a:r>
            <a:r>
              <a:rPr sz="2800" b="1" spc="-10" dirty="0">
                <a:solidFill>
                  <a:srgbClr val="4471C4"/>
                </a:solidFill>
                <a:latin typeface="Calibri"/>
                <a:cs typeface="Calibri"/>
              </a:rPr>
              <a:t>2001]</a:t>
            </a:r>
            <a:endParaRPr sz="2800" dirty="0">
              <a:latin typeface="Calibri"/>
              <a:cs typeface="Calibri"/>
            </a:endParaRPr>
          </a:p>
          <a:p>
            <a:pPr marL="469900">
              <a:lnSpc>
                <a:spcPct val="100000"/>
              </a:lnSpc>
              <a:spcBef>
                <a:spcPts val="245"/>
              </a:spcBef>
            </a:pPr>
            <a:r>
              <a:rPr sz="2400" dirty="0">
                <a:latin typeface="Calibri"/>
                <a:cs typeface="Calibri"/>
              </a:rPr>
              <a:t>Later</a:t>
            </a:r>
            <a:r>
              <a:rPr sz="2400" spc="-85" dirty="0">
                <a:latin typeface="Calibri"/>
                <a:cs typeface="Calibri"/>
              </a:rPr>
              <a:t> </a:t>
            </a:r>
            <a:r>
              <a:rPr sz="2400" dirty="0">
                <a:latin typeface="Calibri"/>
                <a:cs typeface="Calibri"/>
              </a:rPr>
              <a:t>failed</a:t>
            </a:r>
            <a:r>
              <a:rPr sz="2400" spc="-80" dirty="0">
                <a:latin typeface="Calibri"/>
                <a:cs typeface="Calibri"/>
              </a:rPr>
              <a:t> </a:t>
            </a:r>
            <a:r>
              <a:rPr sz="2400" dirty="0">
                <a:latin typeface="Calibri"/>
                <a:cs typeface="Calibri"/>
              </a:rPr>
              <a:t>RCT</a:t>
            </a:r>
            <a:r>
              <a:rPr sz="2400" spc="-80" dirty="0">
                <a:latin typeface="Calibri"/>
                <a:cs typeface="Calibri"/>
              </a:rPr>
              <a:t> </a:t>
            </a:r>
            <a:r>
              <a:rPr sz="2400" spc="-10" dirty="0">
                <a:latin typeface="Calibri"/>
                <a:cs typeface="Calibri"/>
              </a:rPr>
              <a:t>replications</a:t>
            </a:r>
            <a:endParaRPr sz="2400" dirty="0">
              <a:latin typeface="Calibri"/>
              <a:cs typeface="Calibri"/>
            </a:endParaRPr>
          </a:p>
          <a:p>
            <a:pPr marL="469900">
              <a:lnSpc>
                <a:spcPct val="100000"/>
              </a:lnSpc>
              <a:spcBef>
                <a:spcPts val="204"/>
              </a:spcBef>
            </a:pPr>
            <a:r>
              <a:rPr sz="2400" i="1" dirty="0">
                <a:solidFill>
                  <a:srgbClr val="FF0000"/>
                </a:solidFill>
                <a:latin typeface="Calibri"/>
                <a:cs typeface="Calibri"/>
              </a:rPr>
              <a:t>Multiple</a:t>
            </a:r>
            <a:r>
              <a:rPr sz="2400" i="1" spc="-95" dirty="0">
                <a:solidFill>
                  <a:srgbClr val="FF0000"/>
                </a:solidFill>
                <a:latin typeface="Calibri"/>
                <a:cs typeface="Calibri"/>
              </a:rPr>
              <a:t> </a:t>
            </a:r>
            <a:r>
              <a:rPr sz="2400" i="1" spc="-10" dirty="0">
                <a:solidFill>
                  <a:srgbClr val="FF0000"/>
                </a:solidFill>
                <a:latin typeface="Calibri"/>
                <a:cs typeface="Calibri"/>
              </a:rPr>
              <a:t>confounds</a:t>
            </a:r>
            <a:r>
              <a:rPr sz="2400" i="1" spc="-75" dirty="0">
                <a:solidFill>
                  <a:srgbClr val="FF0000"/>
                </a:solidFill>
                <a:latin typeface="Calibri"/>
                <a:cs typeface="Calibri"/>
              </a:rPr>
              <a:t> </a:t>
            </a:r>
            <a:r>
              <a:rPr sz="2400" i="1" spc="-10" dirty="0">
                <a:solidFill>
                  <a:srgbClr val="FF0000"/>
                </a:solidFill>
                <a:latin typeface="Calibri"/>
                <a:cs typeface="Calibri"/>
              </a:rPr>
              <a:t>unaccounted:</a:t>
            </a:r>
            <a:r>
              <a:rPr sz="2400" i="1" spc="-75" dirty="0">
                <a:solidFill>
                  <a:srgbClr val="FF0000"/>
                </a:solidFill>
                <a:latin typeface="Calibri"/>
                <a:cs typeface="Calibri"/>
              </a:rPr>
              <a:t> </a:t>
            </a:r>
            <a:r>
              <a:rPr sz="2400" i="1" spc="-10" dirty="0">
                <a:solidFill>
                  <a:srgbClr val="FF0000"/>
                </a:solidFill>
                <a:latin typeface="Calibri"/>
                <a:cs typeface="Calibri"/>
              </a:rPr>
              <a:t>socioeconomic,</a:t>
            </a:r>
            <a:r>
              <a:rPr sz="2400" i="1" spc="-80" dirty="0">
                <a:solidFill>
                  <a:srgbClr val="FF0000"/>
                </a:solidFill>
                <a:latin typeface="Calibri"/>
                <a:cs typeface="Calibri"/>
              </a:rPr>
              <a:t> </a:t>
            </a:r>
            <a:r>
              <a:rPr sz="2400" i="1" dirty="0">
                <a:solidFill>
                  <a:srgbClr val="FF0000"/>
                </a:solidFill>
                <a:latin typeface="Calibri"/>
                <a:cs typeface="Calibri"/>
              </a:rPr>
              <a:t>behavioral,</a:t>
            </a:r>
            <a:r>
              <a:rPr sz="2400" i="1" spc="-75" dirty="0">
                <a:solidFill>
                  <a:srgbClr val="FF0000"/>
                </a:solidFill>
                <a:latin typeface="Calibri"/>
                <a:cs typeface="Calibri"/>
              </a:rPr>
              <a:t> </a:t>
            </a:r>
            <a:r>
              <a:rPr sz="2400" i="1" spc="-50" dirty="0">
                <a:solidFill>
                  <a:srgbClr val="FF0000"/>
                </a:solidFill>
                <a:latin typeface="Calibri"/>
                <a:cs typeface="Calibri"/>
              </a:rPr>
              <a:t>…</a:t>
            </a:r>
            <a:endParaRPr sz="2400" dirty="0">
              <a:latin typeface="Calibri"/>
              <a:cs typeface="Calibri"/>
            </a:endParaRPr>
          </a:p>
          <a:p>
            <a:pPr marL="728345">
              <a:lnSpc>
                <a:spcPct val="100000"/>
              </a:lnSpc>
              <a:spcBef>
                <a:spcPts val="5"/>
              </a:spcBef>
            </a:pPr>
            <a:r>
              <a:rPr lang="en-US" sz="1800" dirty="0">
                <a:latin typeface="Calibri"/>
                <a:cs typeface="Calibri"/>
              </a:rPr>
              <a:t>Source: </a:t>
            </a:r>
            <a:r>
              <a:rPr sz="1800" u="sng" spc="-10" dirty="0">
                <a:solidFill>
                  <a:srgbClr val="0462C1"/>
                </a:solidFill>
                <a:uFill>
                  <a:solidFill>
                    <a:srgbClr val="0462C1"/>
                  </a:solidFill>
                </a:uFill>
                <a:latin typeface="Calibri"/>
                <a:cs typeface="Calibri"/>
                <a:hlinkClick r:id="rId3"/>
              </a:rPr>
              <a:t>http://bit.ly/refutedCausalClaims</a:t>
            </a: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03425"/>
            <a:ext cx="5346290" cy="1648963"/>
          </a:xfrm>
          <a:prstGeom prst="rect">
            <a:avLst/>
          </a:prstGeom>
        </p:spPr>
        <p:txBody>
          <a:bodyPr vert="horz" wrap="square" lIns="0" tIns="291896" rIns="0" bIns="0" rtlCol="0">
            <a:spAutoFit/>
          </a:bodyPr>
          <a:lstStyle/>
          <a:p>
            <a:pPr marL="193040">
              <a:lnSpc>
                <a:spcPct val="100000"/>
              </a:lnSpc>
              <a:spcBef>
                <a:spcPts val="105"/>
              </a:spcBef>
            </a:pPr>
            <a:r>
              <a:rPr lang="en-US" spc="-190" dirty="0">
                <a:solidFill>
                  <a:srgbClr val="000000"/>
                </a:solidFill>
              </a:rPr>
              <a:t>Similar problems continue</a:t>
            </a:r>
            <a:r>
              <a:rPr spc="-190" dirty="0">
                <a:solidFill>
                  <a:srgbClr val="000000"/>
                </a:solidFill>
              </a:rPr>
              <a:t> </a:t>
            </a:r>
            <a:r>
              <a:rPr spc="-40" dirty="0">
                <a:solidFill>
                  <a:srgbClr val="000000"/>
                </a:solidFill>
              </a:rPr>
              <a:t>today</a:t>
            </a:r>
          </a:p>
        </p:txBody>
      </p:sp>
      <p:sp>
        <p:nvSpPr>
          <p:cNvPr id="3" name="object 3"/>
          <p:cNvSpPr txBox="1"/>
          <p:nvPr/>
        </p:nvSpPr>
        <p:spPr>
          <a:xfrm>
            <a:off x="916937" y="2650058"/>
            <a:ext cx="5493695" cy="3354123"/>
          </a:xfrm>
          <a:prstGeom prst="rect">
            <a:avLst/>
          </a:prstGeom>
        </p:spPr>
        <p:txBody>
          <a:bodyPr vert="horz" wrap="square" lIns="0" tIns="60325" rIns="0" bIns="0" rtlCol="0">
            <a:spAutoFit/>
          </a:bodyPr>
          <a:lstStyle/>
          <a:p>
            <a:pPr marL="12700" marR="862330">
              <a:lnSpc>
                <a:spcPts val="3030"/>
              </a:lnSpc>
              <a:spcBef>
                <a:spcPts val="475"/>
              </a:spcBef>
            </a:pPr>
            <a:r>
              <a:rPr sz="2800" dirty="0">
                <a:latin typeface="Calibri"/>
                <a:cs typeface="Calibri"/>
              </a:rPr>
              <a:t>100s</a:t>
            </a:r>
            <a:r>
              <a:rPr sz="2800" spc="-50" dirty="0">
                <a:latin typeface="Calibri"/>
                <a:cs typeface="Calibri"/>
              </a:rPr>
              <a:t> </a:t>
            </a:r>
            <a:r>
              <a:rPr sz="2800" dirty="0">
                <a:latin typeface="Calibri"/>
                <a:cs typeface="Calibri"/>
              </a:rPr>
              <a:t>of</a:t>
            </a:r>
            <a:r>
              <a:rPr sz="2800" spc="-70" dirty="0">
                <a:latin typeface="Calibri"/>
                <a:cs typeface="Calibri"/>
              </a:rPr>
              <a:t> </a:t>
            </a:r>
            <a:r>
              <a:rPr sz="2800" dirty="0">
                <a:latin typeface="Calibri"/>
                <a:cs typeface="Calibri"/>
              </a:rPr>
              <a:t>chest</a:t>
            </a:r>
            <a:r>
              <a:rPr sz="2800" spc="-50" dirty="0">
                <a:latin typeface="Calibri"/>
                <a:cs typeface="Calibri"/>
              </a:rPr>
              <a:t> </a:t>
            </a:r>
            <a:r>
              <a:rPr sz="2800" dirty="0">
                <a:latin typeface="Calibri"/>
                <a:cs typeface="Calibri"/>
              </a:rPr>
              <a:t>scan</a:t>
            </a:r>
            <a:r>
              <a:rPr sz="2800" spc="-65" dirty="0">
                <a:latin typeface="Calibri"/>
                <a:cs typeface="Calibri"/>
              </a:rPr>
              <a:t> </a:t>
            </a:r>
            <a:r>
              <a:rPr sz="2800" spc="-10" dirty="0">
                <a:latin typeface="Calibri"/>
                <a:cs typeface="Calibri"/>
              </a:rPr>
              <a:t>COVID </a:t>
            </a:r>
            <a:r>
              <a:rPr sz="2800" dirty="0">
                <a:latin typeface="Calibri"/>
                <a:cs typeface="Calibri"/>
              </a:rPr>
              <a:t>classifiers</a:t>
            </a:r>
            <a:r>
              <a:rPr sz="2800" spc="-130" dirty="0">
                <a:latin typeface="Calibri"/>
                <a:cs typeface="Calibri"/>
              </a:rPr>
              <a:t> </a:t>
            </a:r>
            <a:r>
              <a:rPr sz="2800" dirty="0">
                <a:latin typeface="Calibri"/>
                <a:cs typeface="Calibri"/>
              </a:rPr>
              <a:t>found</a:t>
            </a:r>
            <a:r>
              <a:rPr sz="2800" spc="-135" dirty="0">
                <a:latin typeface="Calibri"/>
                <a:cs typeface="Calibri"/>
              </a:rPr>
              <a:t> </a:t>
            </a:r>
            <a:r>
              <a:rPr sz="2800" spc="-10" dirty="0">
                <a:latin typeface="Calibri"/>
                <a:cs typeface="Calibri"/>
              </a:rPr>
              <a:t>unreliable</a:t>
            </a:r>
            <a:endParaRPr sz="2800" dirty="0">
              <a:latin typeface="Calibri"/>
              <a:cs typeface="Calibri"/>
            </a:endParaRPr>
          </a:p>
          <a:p>
            <a:pPr marL="697230" marR="841375" indent="-227329">
              <a:lnSpc>
                <a:spcPts val="2590"/>
              </a:lnSpc>
              <a:spcBef>
                <a:spcPts val="545"/>
              </a:spcBef>
              <a:buFont typeface="Arial MT"/>
              <a:buChar char="•"/>
              <a:tabLst>
                <a:tab pos="698500" algn="l"/>
              </a:tabLst>
            </a:pPr>
            <a:r>
              <a:rPr sz="2400" dirty="0">
                <a:latin typeface="Calibri"/>
                <a:cs typeface="Calibri"/>
              </a:rPr>
              <a:t>e.g.,</a:t>
            </a:r>
            <a:r>
              <a:rPr sz="2400" spc="-25" dirty="0">
                <a:latin typeface="Calibri"/>
                <a:cs typeface="Calibri"/>
              </a:rPr>
              <a:t> </a:t>
            </a:r>
            <a:r>
              <a:rPr sz="2400" dirty="0">
                <a:latin typeface="Calibri"/>
                <a:cs typeface="Calibri"/>
              </a:rPr>
              <a:t>sitting</a:t>
            </a:r>
            <a:r>
              <a:rPr sz="2400" spc="-35" dirty="0">
                <a:latin typeface="Calibri"/>
                <a:cs typeface="Calibri"/>
              </a:rPr>
              <a:t> </a:t>
            </a:r>
            <a:r>
              <a:rPr sz="2400" dirty="0">
                <a:latin typeface="Calibri"/>
                <a:cs typeface="Calibri"/>
              </a:rPr>
              <a:t>vs</a:t>
            </a:r>
            <a:r>
              <a:rPr sz="2400" spc="-20" dirty="0">
                <a:latin typeface="Calibri"/>
                <a:cs typeface="Calibri"/>
              </a:rPr>
              <a:t> </a:t>
            </a:r>
            <a:r>
              <a:rPr sz="2400" dirty="0">
                <a:latin typeface="Calibri"/>
                <a:cs typeface="Calibri"/>
              </a:rPr>
              <a:t>lying</a:t>
            </a:r>
            <a:r>
              <a:rPr sz="2400" spc="-35" dirty="0">
                <a:latin typeface="Calibri"/>
                <a:cs typeface="Calibri"/>
              </a:rPr>
              <a:t> </a:t>
            </a:r>
            <a:r>
              <a:rPr sz="2400" spc="-10" dirty="0">
                <a:latin typeface="Calibri"/>
                <a:cs typeface="Calibri"/>
              </a:rPr>
              <a:t>down; 	</a:t>
            </a:r>
            <a:r>
              <a:rPr sz="2400" dirty="0">
                <a:latin typeface="Calibri"/>
                <a:cs typeface="Calibri"/>
              </a:rPr>
              <a:t>pediatric</a:t>
            </a:r>
            <a:r>
              <a:rPr sz="2400" spc="-95" dirty="0">
                <a:latin typeface="Calibri"/>
                <a:cs typeface="Calibri"/>
              </a:rPr>
              <a:t> </a:t>
            </a:r>
            <a:r>
              <a:rPr sz="2400" spc="-10" dirty="0">
                <a:latin typeface="Calibri"/>
                <a:cs typeface="Calibri"/>
              </a:rPr>
              <a:t>scans</a:t>
            </a:r>
            <a:r>
              <a:rPr lang="en-US" sz="2400" spc="-10" dirty="0">
                <a:latin typeface="Calibri"/>
                <a:cs typeface="Calibri"/>
              </a:rPr>
              <a:t> (children were not getting COVID at the same rate as adults early on)</a:t>
            </a:r>
            <a:endParaRPr sz="2400" dirty="0">
              <a:latin typeface="Calibri"/>
              <a:cs typeface="Calibri"/>
            </a:endParaRPr>
          </a:p>
          <a:p>
            <a:pPr>
              <a:lnSpc>
                <a:spcPct val="100000"/>
              </a:lnSpc>
              <a:spcBef>
                <a:spcPts val="665"/>
              </a:spcBef>
            </a:pPr>
            <a:endParaRPr sz="2400" dirty="0">
              <a:latin typeface="Calibri"/>
              <a:cs typeface="Calibri"/>
            </a:endParaRPr>
          </a:p>
          <a:p>
            <a:pPr marL="469900" marR="5080">
              <a:lnSpc>
                <a:spcPts val="2590"/>
              </a:lnSpc>
            </a:pPr>
            <a:r>
              <a:rPr sz="2400" i="1" dirty="0">
                <a:latin typeface="Calibri"/>
                <a:cs typeface="Calibri"/>
              </a:rPr>
              <a:t>[Roberts</a:t>
            </a:r>
            <a:r>
              <a:rPr sz="2400" i="1" spc="-45" dirty="0">
                <a:latin typeface="Calibri"/>
                <a:cs typeface="Calibri"/>
              </a:rPr>
              <a:t> </a:t>
            </a:r>
            <a:r>
              <a:rPr sz="2400" i="1" dirty="0">
                <a:latin typeface="Calibri"/>
                <a:cs typeface="Calibri"/>
              </a:rPr>
              <a:t>et</a:t>
            </a:r>
            <a:r>
              <a:rPr sz="2400" i="1" spc="-50" dirty="0">
                <a:latin typeface="Calibri"/>
                <a:cs typeface="Calibri"/>
              </a:rPr>
              <a:t> </a:t>
            </a:r>
            <a:r>
              <a:rPr sz="2400" i="1" dirty="0">
                <a:latin typeface="Calibri"/>
                <a:cs typeface="Calibri"/>
              </a:rPr>
              <a:t>al.</a:t>
            </a:r>
            <a:r>
              <a:rPr sz="2400" i="1" spc="-30" dirty="0">
                <a:latin typeface="Calibri"/>
                <a:cs typeface="Calibri"/>
              </a:rPr>
              <a:t> </a:t>
            </a:r>
            <a:r>
              <a:rPr sz="2400" i="1" dirty="0">
                <a:latin typeface="Calibri"/>
                <a:cs typeface="Calibri"/>
              </a:rPr>
              <a:t>NMI</a:t>
            </a:r>
            <a:r>
              <a:rPr sz="2400" i="1" spc="-35" dirty="0">
                <a:latin typeface="Calibri"/>
                <a:cs typeface="Calibri"/>
              </a:rPr>
              <a:t> </a:t>
            </a:r>
            <a:r>
              <a:rPr sz="2400" i="1" dirty="0">
                <a:latin typeface="Calibri"/>
                <a:cs typeface="Calibri"/>
              </a:rPr>
              <a:t>2021,</a:t>
            </a:r>
            <a:r>
              <a:rPr sz="2400" i="1" spc="-35" dirty="0">
                <a:latin typeface="Calibri"/>
                <a:cs typeface="Calibri"/>
              </a:rPr>
              <a:t> </a:t>
            </a:r>
            <a:r>
              <a:rPr sz="2400" i="1" spc="-10" dirty="0">
                <a:latin typeface="Calibri"/>
                <a:cs typeface="Calibri"/>
              </a:rPr>
              <a:t>Wynants </a:t>
            </a:r>
            <a:r>
              <a:rPr sz="2400" i="1" dirty="0">
                <a:latin typeface="Calibri"/>
                <a:cs typeface="Calibri"/>
              </a:rPr>
              <a:t>et</a:t>
            </a:r>
            <a:r>
              <a:rPr sz="2400" i="1" spc="-30" dirty="0">
                <a:latin typeface="Calibri"/>
                <a:cs typeface="Calibri"/>
              </a:rPr>
              <a:t> </a:t>
            </a:r>
            <a:r>
              <a:rPr sz="2400" i="1" dirty="0">
                <a:latin typeface="Calibri"/>
                <a:cs typeface="Calibri"/>
              </a:rPr>
              <a:t>al.</a:t>
            </a:r>
            <a:r>
              <a:rPr sz="2400" i="1" spc="-10" dirty="0">
                <a:latin typeface="Calibri"/>
                <a:cs typeface="Calibri"/>
              </a:rPr>
              <a:t> </a:t>
            </a:r>
            <a:r>
              <a:rPr sz="2400" i="1" dirty="0">
                <a:latin typeface="Calibri"/>
                <a:cs typeface="Calibri"/>
              </a:rPr>
              <a:t>BMJ</a:t>
            </a:r>
            <a:r>
              <a:rPr sz="2400" i="1" spc="-30" dirty="0">
                <a:latin typeface="Calibri"/>
                <a:cs typeface="Calibri"/>
              </a:rPr>
              <a:t> </a:t>
            </a:r>
            <a:r>
              <a:rPr sz="2400" i="1" spc="-20" dirty="0">
                <a:latin typeface="Calibri"/>
                <a:cs typeface="Calibri"/>
              </a:rPr>
              <a:t>2020]</a:t>
            </a:r>
            <a:endParaRPr sz="2400" dirty="0">
              <a:latin typeface="Calibri"/>
              <a:cs typeface="Calibri"/>
            </a:endParaRPr>
          </a:p>
        </p:txBody>
      </p:sp>
      <p:grpSp>
        <p:nvGrpSpPr>
          <p:cNvPr id="4" name="object 4"/>
          <p:cNvGrpSpPr/>
          <p:nvPr/>
        </p:nvGrpSpPr>
        <p:grpSpPr>
          <a:xfrm>
            <a:off x="6262115" y="0"/>
            <a:ext cx="5930265" cy="6858000"/>
            <a:chOff x="6262115" y="0"/>
            <a:chExt cx="5930265" cy="6858000"/>
          </a:xfrm>
        </p:grpSpPr>
        <p:pic>
          <p:nvPicPr>
            <p:cNvPr id="5" name="object 5"/>
            <p:cNvPicPr/>
            <p:nvPr/>
          </p:nvPicPr>
          <p:blipFill>
            <a:blip r:embed="rId3" cstate="print"/>
            <a:stretch>
              <a:fillRect/>
            </a:stretch>
          </p:blipFill>
          <p:spPr>
            <a:xfrm>
              <a:off x="7901939" y="2728003"/>
              <a:ext cx="4290059" cy="4129913"/>
            </a:xfrm>
            <a:prstGeom prst="rect">
              <a:avLst/>
            </a:prstGeom>
          </p:spPr>
        </p:pic>
        <p:pic>
          <p:nvPicPr>
            <p:cNvPr id="6" name="object 6"/>
            <p:cNvPicPr/>
            <p:nvPr/>
          </p:nvPicPr>
          <p:blipFill>
            <a:blip r:embed="rId4" cstate="print"/>
            <a:stretch>
              <a:fillRect/>
            </a:stretch>
          </p:blipFill>
          <p:spPr>
            <a:xfrm>
              <a:off x="6262115" y="0"/>
              <a:ext cx="3518916" cy="300837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46011-9321-0FB8-062C-91AB49721F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908168F-20A7-D0D2-200D-D0218F6DB4F6}"/>
              </a:ext>
            </a:extLst>
          </p:cNvPr>
          <p:cNvSpPr txBox="1">
            <a:spLocks noGrp="1"/>
          </p:cNvSpPr>
          <p:nvPr>
            <p:ph type="title"/>
          </p:nvPr>
        </p:nvSpPr>
        <p:spPr>
          <a:xfrm>
            <a:off x="736193" y="312242"/>
            <a:ext cx="10719612" cy="1295868"/>
          </a:xfrm>
          <a:prstGeom prst="rect">
            <a:avLst/>
          </a:prstGeom>
        </p:spPr>
        <p:txBody>
          <a:bodyPr vert="horz" wrap="square" lIns="0" tIns="13335" rIns="0" bIns="0" rtlCol="0">
            <a:spAutoFit/>
          </a:bodyPr>
          <a:lstStyle/>
          <a:p>
            <a:pPr marL="12700">
              <a:lnSpc>
                <a:spcPts val="5015"/>
              </a:lnSpc>
            </a:pPr>
            <a:r>
              <a:rPr lang="en-US" dirty="0">
                <a:solidFill>
                  <a:srgbClr val="006FC0"/>
                </a:solidFill>
              </a:rPr>
              <a:t>This talk: </a:t>
            </a:r>
            <a:r>
              <a:rPr lang="en-US" b="1" dirty="0">
                <a:solidFill>
                  <a:srgbClr val="006FC0"/>
                </a:solidFill>
              </a:rPr>
              <a:t>Large language model support to reduce burden on human domain expert</a:t>
            </a:r>
            <a:endParaRPr b="1" spc="-10" dirty="0">
              <a:solidFill>
                <a:srgbClr val="006FC0"/>
              </a:solidFill>
            </a:endParaRPr>
          </a:p>
        </p:txBody>
      </p:sp>
      <p:sp>
        <p:nvSpPr>
          <p:cNvPr id="6" name="object 6">
            <a:extLst>
              <a:ext uri="{FF2B5EF4-FFF2-40B4-BE49-F238E27FC236}">
                <a16:creationId xmlns:a16="http://schemas.microsoft.com/office/drawing/2014/main" id="{0DD8658F-8296-D7FB-FED9-F8225600EA75}"/>
              </a:ext>
            </a:extLst>
          </p:cNvPr>
          <p:cNvSpPr txBox="1"/>
          <p:nvPr/>
        </p:nvSpPr>
        <p:spPr>
          <a:xfrm>
            <a:off x="381000" y="2339466"/>
            <a:ext cx="9164574" cy="4203715"/>
          </a:xfrm>
          <a:prstGeom prst="rect">
            <a:avLst/>
          </a:prstGeom>
        </p:spPr>
        <p:txBody>
          <a:bodyPr vert="horz" wrap="square" lIns="0" tIns="12700" rIns="0" bIns="0" rtlCol="0">
            <a:spAutoFit/>
          </a:bodyPr>
          <a:lstStyle/>
          <a:p>
            <a:pPr marL="12700">
              <a:lnSpc>
                <a:spcPct val="100000"/>
              </a:lnSpc>
              <a:spcBef>
                <a:spcPts val="100"/>
              </a:spcBef>
            </a:pPr>
            <a:r>
              <a:rPr lang="en-US" sz="2400" b="1" dirty="0">
                <a:latin typeface="Calibri"/>
                <a:cs typeface="Calibri"/>
              </a:rPr>
              <a:t>Two fundamental challenges for causal inference (require human input)</a:t>
            </a:r>
          </a:p>
          <a:p>
            <a:pPr marL="355600" indent="-342900">
              <a:lnSpc>
                <a:spcPct val="100000"/>
              </a:lnSpc>
              <a:spcBef>
                <a:spcPts val="100"/>
              </a:spcBef>
              <a:buFont typeface="Arial" panose="020B0604020202020204" pitchFamily="34" charset="0"/>
              <a:buChar char="•"/>
            </a:pPr>
            <a:r>
              <a:rPr lang="en-US" sz="2400" dirty="0">
                <a:latin typeface="Calibri"/>
                <a:cs typeface="Calibri"/>
              </a:rPr>
              <a:t>Assumptions for a casual argument (e.g., causal graph)</a:t>
            </a:r>
          </a:p>
          <a:p>
            <a:pPr marL="355600" indent="-342900">
              <a:lnSpc>
                <a:spcPct val="100000"/>
              </a:lnSpc>
              <a:spcBef>
                <a:spcPts val="100"/>
              </a:spcBef>
              <a:buFont typeface="Arial" panose="020B0604020202020204" pitchFamily="34" charset="0"/>
              <a:buChar char="•"/>
            </a:pPr>
            <a:r>
              <a:rPr lang="en-US" sz="2400" dirty="0">
                <a:latin typeface="Calibri"/>
                <a:cs typeface="Calibri"/>
              </a:rPr>
              <a:t>Reasoning over unstructured data (e.g., text)</a:t>
            </a:r>
          </a:p>
          <a:p>
            <a:pPr marL="12700">
              <a:lnSpc>
                <a:spcPct val="100000"/>
              </a:lnSpc>
              <a:spcBef>
                <a:spcPts val="100"/>
              </a:spcBef>
            </a:pPr>
            <a:endParaRPr lang="en-US" sz="2400" b="1" dirty="0">
              <a:latin typeface="Calibri"/>
              <a:cs typeface="Calibri"/>
            </a:endParaRPr>
          </a:p>
          <a:p>
            <a:pPr marL="12700">
              <a:lnSpc>
                <a:spcPct val="100000"/>
              </a:lnSpc>
              <a:spcBef>
                <a:spcPts val="100"/>
              </a:spcBef>
            </a:pPr>
            <a:r>
              <a:rPr lang="en-US" sz="2400" b="1" dirty="0">
                <a:latin typeface="Calibri"/>
                <a:cs typeface="Calibri"/>
              </a:rPr>
              <a:t>LLMs are good in exactly these tasks that need human input:</a:t>
            </a:r>
          </a:p>
          <a:p>
            <a:pPr marL="12700">
              <a:lnSpc>
                <a:spcPct val="100000"/>
              </a:lnSpc>
              <a:spcBef>
                <a:spcPts val="100"/>
              </a:spcBef>
            </a:pPr>
            <a:r>
              <a:rPr lang="en-US" sz="2400" dirty="0">
                <a:latin typeface="Calibri"/>
                <a:cs typeface="Calibri"/>
              </a:rPr>
              <a:t>-Results on causal graph recovery</a:t>
            </a:r>
          </a:p>
          <a:p>
            <a:pPr marL="12700">
              <a:lnSpc>
                <a:spcPct val="100000"/>
              </a:lnSpc>
              <a:spcBef>
                <a:spcPts val="100"/>
              </a:spcBef>
            </a:pPr>
            <a:r>
              <a:rPr lang="en-US" sz="2400" dirty="0">
                <a:latin typeface="Calibri"/>
                <a:cs typeface="Calibri"/>
              </a:rPr>
              <a:t>-Results on counterfactual inference from text</a:t>
            </a:r>
          </a:p>
          <a:p>
            <a:pPr marL="12700">
              <a:lnSpc>
                <a:spcPct val="100000"/>
              </a:lnSpc>
              <a:spcBef>
                <a:spcPts val="100"/>
              </a:spcBef>
            </a:pPr>
            <a:r>
              <a:rPr lang="en-US" sz="2400" dirty="0">
                <a:latin typeface="Calibri"/>
                <a:cs typeface="Calibri"/>
              </a:rPr>
              <a:t>-But LLMs have unpredictable errors</a:t>
            </a:r>
          </a:p>
          <a:p>
            <a:pPr marL="12700">
              <a:lnSpc>
                <a:spcPct val="100000"/>
              </a:lnSpc>
              <a:spcBef>
                <a:spcPts val="100"/>
              </a:spcBef>
            </a:pPr>
            <a:endParaRPr lang="en-US" sz="2400" b="1" dirty="0">
              <a:latin typeface="Calibri"/>
              <a:cs typeface="Calibri"/>
            </a:endParaRPr>
          </a:p>
          <a:p>
            <a:pPr marL="12700">
              <a:lnSpc>
                <a:spcPct val="100000"/>
              </a:lnSpc>
              <a:spcBef>
                <a:spcPts val="100"/>
              </a:spcBef>
            </a:pPr>
            <a:r>
              <a:rPr lang="en-US" sz="2400" b="1" dirty="0">
                <a:solidFill>
                  <a:srgbClr val="0070C0"/>
                </a:solidFill>
                <a:latin typeface="Calibri"/>
                <a:cs typeface="Calibri"/>
              </a:rPr>
              <a:t>Future</a:t>
            </a:r>
            <a:r>
              <a:rPr lang="en-US" sz="2400" dirty="0">
                <a:latin typeface="Calibri"/>
                <a:cs typeface="Calibri"/>
              </a:rPr>
              <a:t>: How to combine LLM + principled causal methods?</a:t>
            </a:r>
          </a:p>
          <a:p>
            <a:pPr marL="12700">
              <a:lnSpc>
                <a:spcPct val="100000"/>
              </a:lnSpc>
              <a:spcBef>
                <a:spcPts val="100"/>
              </a:spcBef>
            </a:pPr>
            <a:r>
              <a:rPr lang="en-US" sz="2400" dirty="0">
                <a:latin typeface="Calibri"/>
                <a:cs typeface="Calibri"/>
              </a:rPr>
              <a:t>-Big opportunity to accelerate causal analysis across scientific fields</a:t>
            </a:r>
            <a:endParaRPr sz="2400" dirty="0">
              <a:latin typeface="Calibri"/>
              <a:cs typeface="Calibri"/>
            </a:endParaRPr>
          </a:p>
        </p:txBody>
      </p:sp>
    </p:spTree>
    <p:extLst>
      <p:ext uri="{BB962C8B-B14F-4D97-AF65-F5344CB8AC3E}">
        <p14:creationId xmlns:p14="http://schemas.microsoft.com/office/powerpoint/2010/main" val="152812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0844" y="2721827"/>
            <a:ext cx="10033080" cy="1756891"/>
          </a:xfrm>
          <a:prstGeom prst="rect">
            <a:avLst/>
          </a:prstGeom>
        </p:spPr>
        <p:txBody>
          <a:bodyPr vert="horz" wrap="square" lIns="0" tIns="12700" rIns="0" bIns="0" rtlCol="0">
            <a:spAutoFit/>
          </a:bodyPr>
          <a:lstStyle/>
          <a:p>
            <a:pPr marL="12700">
              <a:lnSpc>
                <a:spcPts val="6840"/>
              </a:lnSpc>
              <a:spcBef>
                <a:spcPts val="100"/>
              </a:spcBef>
            </a:pPr>
            <a:r>
              <a:rPr sz="6000" dirty="0">
                <a:solidFill>
                  <a:srgbClr val="0070C0"/>
                </a:solidFill>
              </a:rPr>
              <a:t>Part</a:t>
            </a:r>
            <a:r>
              <a:rPr sz="6000" spc="-170" dirty="0">
                <a:solidFill>
                  <a:srgbClr val="0070C0"/>
                </a:solidFill>
              </a:rPr>
              <a:t> </a:t>
            </a:r>
            <a:r>
              <a:rPr sz="6000" spc="-25" dirty="0">
                <a:solidFill>
                  <a:srgbClr val="0070C0"/>
                </a:solidFill>
              </a:rPr>
              <a:t>I:</a:t>
            </a:r>
            <a:endParaRPr sz="6000" dirty="0">
              <a:solidFill>
                <a:srgbClr val="0070C0"/>
              </a:solidFill>
            </a:endParaRPr>
          </a:p>
          <a:p>
            <a:pPr marL="12700">
              <a:lnSpc>
                <a:spcPts val="6840"/>
              </a:lnSpc>
            </a:pPr>
            <a:r>
              <a:rPr sz="6000" dirty="0">
                <a:solidFill>
                  <a:srgbClr val="0070C0"/>
                </a:solidFill>
              </a:rPr>
              <a:t>LLMs</a:t>
            </a:r>
            <a:r>
              <a:rPr sz="6000" spc="-70" dirty="0">
                <a:solidFill>
                  <a:srgbClr val="0070C0"/>
                </a:solidFill>
              </a:rPr>
              <a:t> </a:t>
            </a:r>
            <a:r>
              <a:rPr sz="6000" dirty="0">
                <a:solidFill>
                  <a:srgbClr val="0070C0"/>
                </a:solidFill>
              </a:rPr>
              <a:t>and</a:t>
            </a:r>
            <a:r>
              <a:rPr sz="6000" spc="-80" dirty="0">
                <a:solidFill>
                  <a:srgbClr val="0070C0"/>
                </a:solidFill>
              </a:rPr>
              <a:t> </a:t>
            </a:r>
            <a:r>
              <a:rPr sz="6000" dirty="0">
                <a:solidFill>
                  <a:srgbClr val="0070C0"/>
                </a:solidFill>
              </a:rPr>
              <a:t>causal</a:t>
            </a:r>
            <a:r>
              <a:rPr lang="en-US" sz="6000" spc="-100" dirty="0">
                <a:solidFill>
                  <a:srgbClr val="0070C0"/>
                </a:solidFill>
              </a:rPr>
              <a:t> </a:t>
            </a:r>
            <a:r>
              <a:rPr sz="6000" spc="-10" dirty="0">
                <a:solidFill>
                  <a:srgbClr val="0070C0"/>
                </a:solidFill>
              </a:rPr>
              <a:t>relationships</a:t>
            </a:r>
            <a:endParaRPr sz="6000" dirty="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0769" rIns="0" bIns="0" rtlCol="0">
            <a:spAutoFit/>
          </a:bodyPr>
          <a:lstStyle/>
          <a:p>
            <a:pPr marL="194945">
              <a:lnSpc>
                <a:spcPct val="100000"/>
              </a:lnSpc>
              <a:spcBef>
                <a:spcPts val="105"/>
              </a:spcBef>
            </a:pPr>
            <a:r>
              <a:rPr spc="-20" dirty="0">
                <a:solidFill>
                  <a:srgbClr val="000000"/>
                </a:solidFill>
              </a:rPr>
              <a:t>Causal</a:t>
            </a:r>
            <a:r>
              <a:rPr spc="-195" dirty="0">
                <a:solidFill>
                  <a:srgbClr val="000000"/>
                </a:solidFill>
              </a:rPr>
              <a:t> </a:t>
            </a:r>
            <a:r>
              <a:rPr spc="-30" dirty="0">
                <a:solidFill>
                  <a:srgbClr val="000000"/>
                </a:solidFill>
              </a:rPr>
              <a:t>assumptions</a:t>
            </a:r>
          </a:p>
        </p:txBody>
      </p:sp>
      <p:sp>
        <p:nvSpPr>
          <p:cNvPr id="3" name="object 3"/>
          <p:cNvSpPr txBox="1"/>
          <p:nvPr/>
        </p:nvSpPr>
        <p:spPr>
          <a:xfrm>
            <a:off x="918768" y="2022001"/>
            <a:ext cx="4555490" cy="1671320"/>
          </a:xfrm>
          <a:prstGeom prst="rect">
            <a:avLst/>
          </a:prstGeom>
        </p:spPr>
        <p:txBody>
          <a:bodyPr vert="horz" wrap="square" lIns="0" tIns="52069" rIns="0" bIns="0" rtlCol="0">
            <a:spAutoFit/>
          </a:bodyPr>
          <a:lstStyle/>
          <a:p>
            <a:pPr marL="12700">
              <a:lnSpc>
                <a:spcPct val="100000"/>
              </a:lnSpc>
              <a:spcBef>
                <a:spcPts val="409"/>
              </a:spcBef>
            </a:pPr>
            <a:r>
              <a:rPr sz="2400" b="1" dirty="0">
                <a:latin typeface="Calibri"/>
                <a:cs typeface="Calibri"/>
              </a:rPr>
              <a:t>Pairwise</a:t>
            </a:r>
            <a:r>
              <a:rPr sz="2400" b="1" spc="-130" dirty="0">
                <a:latin typeface="Calibri"/>
                <a:cs typeface="Calibri"/>
              </a:rPr>
              <a:t> </a:t>
            </a:r>
            <a:r>
              <a:rPr sz="2400" b="1" spc="-10" dirty="0">
                <a:latin typeface="Calibri"/>
                <a:cs typeface="Calibri"/>
              </a:rPr>
              <a:t>relationships</a:t>
            </a:r>
            <a:endParaRPr sz="2400">
              <a:latin typeface="Calibri"/>
              <a:cs typeface="Calibri"/>
            </a:endParaRPr>
          </a:p>
          <a:p>
            <a:pPr marL="12700" marR="5080">
              <a:lnSpc>
                <a:spcPts val="3020"/>
              </a:lnSpc>
              <a:spcBef>
                <a:spcPts val="740"/>
              </a:spcBef>
            </a:pPr>
            <a:r>
              <a:rPr sz="2800" dirty="0">
                <a:latin typeface="Calibri"/>
                <a:cs typeface="Calibri"/>
              </a:rPr>
              <a:t>Given</a:t>
            </a:r>
            <a:r>
              <a:rPr sz="2800" spc="-30" dirty="0">
                <a:latin typeface="Calibri"/>
                <a:cs typeface="Calibri"/>
              </a:rPr>
              <a:t> </a:t>
            </a:r>
            <a:r>
              <a:rPr sz="2800" dirty="0">
                <a:latin typeface="Calibri"/>
                <a:cs typeface="Calibri"/>
              </a:rPr>
              <a:t>a</a:t>
            </a:r>
            <a:r>
              <a:rPr sz="2800" spc="-40" dirty="0">
                <a:latin typeface="Calibri"/>
                <a:cs typeface="Calibri"/>
              </a:rPr>
              <a:t> </a:t>
            </a:r>
            <a:r>
              <a:rPr sz="2800" dirty="0">
                <a:latin typeface="Calibri"/>
                <a:cs typeface="Calibri"/>
              </a:rPr>
              <a:t>pair</a:t>
            </a:r>
            <a:r>
              <a:rPr sz="2800" spc="-30" dirty="0">
                <a:latin typeface="Calibri"/>
                <a:cs typeface="Calibri"/>
              </a:rPr>
              <a:t> </a:t>
            </a:r>
            <a:r>
              <a:rPr sz="2800" dirty="0">
                <a:latin typeface="Calibri"/>
                <a:cs typeface="Calibri"/>
              </a:rPr>
              <a:t>of</a:t>
            </a:r>
            <a:r>
              <a:rPr sz="2800" spc="-40" dirty="0">
                <a:latin typeface="Calibri"/>
                <a:cs typeface="Calibri"/>
              </a:rPr>
              <a:t> </a:t>
            </a:r>
            <a:r>
              <a:rPr sz="2800" dirty="0">
                <a:latin typeface="Calibri"/>
                <a:cs typeface="Calibri"/>
              </a:rPr>
              <a:t>variables</a:t>
            </a:r>
            <a:r>
              <a:rPr sz="2800" spc="-40" dirty="0">
                <a:latin typeface="Calibri"/>
                <a:cs typeface="Calibri"/>
              </a:rPr>
              <a:t> </a:t>
            </a:r>
            <a:r>
              <a:rPr sz="2800" spc="-10" dirty="0">
                <a:latin typeface="Calibri"/>
                <a:cs typeface="Calibri"/>
              </a:rPr>
              <a:t>(A,B), </a:t>
            </a:r>
            <a:r>
              <a:rPr sz="2800" dirty="0">
                <a:latin typeface="Calibri"/>
                <a:cs typeface="Calibri"/>
              </a:rPr>
              <a:t>decide</a:t>
            </a:r>
            <a:r>
              <a:rPr sz="2800" spc="-55" dirty="0">
                <a:latin typeface="Calibri"/>
                <a:cs typeface="Calibri"/>
              </a:rPr>
              <a:t> </a:t>
            </a:r>
            <a:r>
              <a:rPr sz="2800" dirty="0">
                <a:latin typeface="Calibri"/>
                <a:cs typeface="Calibri"/>
              </a:rPr>
              <a:t>whether</a:t>
            </a:r>
            <a:r>
              <a:rPr sz="2800" spc="-60" dirty="0">
                <a:latin typeface="Calibri"/>
                <a:cs typeface="Calibri"/>
              </a:rPr>
              <a:t> </a:t>
            </a:r>
            <a:r>
              <a:rPr sz="2800" dirty="0">
                <a:latin typeface="Calibri"/>
                <a:cs typeface="Calibri"/>
              </a:rPr>
              <a:t>A</a:t>
            </a:r>
            <a:r>
              <a:rPr sz="2800" spc="-50" dirty="0">
                <a:latin typeface="Calibri"/>
                <a:cs typeface="Calibri"/>
              </a:rPr>
              <a:t> </a:t>
            </a:r>
            <a:r>
              <a:rPr sz="2800" dirty="0">
                <a:latin typeface="Calibri"/>
                <a:cs typeface="Calibri"/>
              </a:rPr>
              <a:t>causes</a:t>
            </a:r>
            <a:r>
              <a:rPr sz="2800" spc="-60" dirty="0">
                <a:latin typeface="Calibri"/>
                <a:cs typeface="Calibri"/>
              </a:rPr>
              <a:t> </a:t>
            </a:r>
            <a:r>
              <a:rPr sz="2800" dirty="0">
                <a:latin typeface="Calibri"/>
                <a:cs typeface="Calibri"/>
              </a:rPr>
              <a:t>B</a:t>
            </a:r>
            <a:r>
              <a:rPr sz="2800" spc="-45" dirty="0">
                <a:latin typeface="Calibri"/>
                <a:cs typeface="Calibri"/>
              </a:rPr>
              <a:t> </a:t>
            </a:r>
            <a:r>
              <a:rPr sz="2800" dirty="0">
                <a:latin typeface="Calibri"/>
                <a:cs typeface="Calibri"/>
              </a:rPr>
              <a:t>or</a:t>
            </a:r>
            <a:r>
              <a:rPr sz="2800" spc="-65" dirty="0">
                <a:latin typeface="Calibri"/>
                <a:cs typeface="Calibri"/>
              </a:rPr>
              <a:t> </a:t>
            </a:r>
            <a:r>
              <a:rPr sz="2800" spc="-50" dirty="0">
                <a:latin typeface="Calibri"/>
                <a:cs typeface="Calibri"/>
              </a:rPr>
              <a:t>B </a:t>
            </a:r>
            <a:r>
              <a:rPr sz="2800" dirty="0">
                <a:latin typeface="Calibri"/>
                <a:cs typeface="Calibri"/>
              </a:rPr>
              <a:t>causes</a:t>
            </a:r>
            <a:r>
              <a:rPr sz="2800" spc="-114" dirty="0">
                <a:latin typeface="Calibri"/>
                <a:cs typeface="Calibri"/>
              </a:rPr>
              <a:t> </a:t>
            </a:r>
            <a:r>
              <a:rPr sz="2800" spc="-25" dirty="0">
                <a:latin typeface="Calibri"/>
                <a:cs typeface="Calibri"/>
              </a:rPr>
              <a:t>A?</a:t>
            </a:r>
            <a:endParaRPr sz="2800">
              <a:latin typeface="Calibri"/>
              <a:cs typeface="Calibri"/>
            </a:endParaRPr>
          </a:p>
        </p:txBody>
      </p:sp>
      <p:grpSp>
        <p:nvGrpSpPr>
          <p:cNvPr id="4" name="object 4"/>
          <p:cNvGrpSpPr/>
          <p:nvPr/>
        </p:nvGrpSpPr>
        <p:grpSpPr>
          <a:xfrm>
            <a:off x="1444497" y="4138929"/>
            <a:ext cx="537210" cy="500380"/>
            <a:chOff x="1444497" y="4138929"/>
            <a:chExt cx="537210" cy="500380"/>
          </a:xfrm>
        </p:grpSpPr>
        <p:sp>
          <p:nvSpPr>
            <p:cNvPr id="5" name="object 5"/>
            <p:cNvSpPr/>
            <p:nvPr/>
          </p:nvSpPr>
          <p:spPr>
            <a:xfrm>
              <a:off x="1450847" y="4145279"/>
              <a:ext cx="524510" cy="487680"/>
            </a:xfrm>
            <a:custGeom>
              <a:avLst/>
              <a:gdLst/>
              <a:ahLst/>
              <a:cxnLst/>
              <a:rect l="l" t="t" r="r" b="b"/>
              <a:pathLst>
                <a:path w="524510" h="487679">
                  <a:moveTo>
                    <a:pt x="262128" y="0"/>
                  </a:moveTo>
                  <a:lnTo>
                    <a:pt x="215007" y="3930"/>
                  </a:lnTo>
                  <a:lnTo>
                    <a:pt x="170658" y="15260"/>
                  </a:lnTo>
                  <a:lnTo>
                    <a:pt x="129822" y="33302"/>
                  </a:lnTo>
                  <a:lnTo>
                    <a:pt x="93237" y="57364"/>
                  </a:lnTo>
                  <a:lnTo>
                    <a:pt x="61645" y="86757"/>
                  </a:lnTo>
                  <a:lnTo>
                    <a:pt x="35785" y="120791"/>
                  </a:lnTo>
                  <a:lnTo>
                    <a:pt x="16398" y="158776"/>
                  </a:lnTo>
                  <a:lnTo>
                    <a:pt x="4222" y="200022"/>
                  </a:lnTo>
                  <a:lnTo>
                    <a:pt x="0" y="243840"/>
                  </a:lnTo>
                  <a:lnTo>
                    <a:pt x="4222" y="287657"/>
                  </a:lnTo>
                  <a:lnTo>
                    <a:pt x="16398" y="328903"/>
                  </a:lnTo>
                  <a:lnTo>
                    <a:pt x="35785" y="366888"/>
                  </a:lnTo>
                  <a:lnTo>
                    <a:pt x="61645" y="400922"/>
                  </a:lnTo>
                  <a:lnTo>
                    <a:pt x="93237" y="430315"/>
                  </a:lnTo>
                  <a:lnTo>
                    <a:pt x="129822" y="454377"/>
                  </a:lnTo>
                  <a:lnTo>
                    <a:pt x="170658" y="472419"/>
                  </a:lnTo>
                  <a:lnTo>
                    <a:pt x="215007" y="483749"/>
                  </a:lnTo>
                  <a:lnTo>
                    <a:pt x="262128" y="487680"/>
                  </a:lnTo>
                  <a:lnTo>
                    <a:pt x="309248" y="483749"/>
                  </a:lnTo>
                  <a:lnTo>
                    <a:pt x="353597" y="472419"/>
                  </a:lnTo>
                  <a:lnTo>
                    <a:pt x="394433" y="454377"/>
                  </a:lnTo>
                  <a:lnTo>
                    <a:pt x="431018" y="430315"/>
                  </a:lnTo>
                  <a:lnTo>
                    <a:pt x="462610" y="400922"/>
                  </a:lnTo>
                  <a:lnTo>
                    <a:pt x="488470" y="366888"/>
                  </a:lnTo>
                  <a:lnTo>
                    <a:pt x="507857" y="328903"/>
                  </a:lnTo>
                  <a:lnTo>
                    <a:pt x="520033" y="287657"/>
                  </a:lnTo>
                  <a:lnTo>
                    <a:pt x="524256" y="243840"/>
                  </a:lnTo>
                  <a:lnTo>
                    <a:pt x="520033" y="200022"/>
                  </a:lnTo>
                  <a:lnTo>
                    <a:pt x="507857" y="158776"/>
                  </a:lnTo>
                  <a:lnTo>
                    <a:pt x="488470" y="120791"/>
                  </a:lnTo>
                  <a:lnTo>
                    <a:pt x="462610" y="86757"/>
                  </a:lnTo>
                  <a:lnTo>
                    <a:pt x="431018" y="57364"/>
                  </a:lnTo>
                  <a:lnTo>
                    <a:pt x="394433" y="33302"/>
                  </a:lnTo>
                  <a:lnTo>
                    <a:pt x="353597" y="15260"/>
                  </a:lnTo>
                  <a:lnTo>
                    <a:pt x="309248" y="3930"/>
                  </a:lnTo>
                  <a:lnTo>
                    <a:pt x="262128" y="0"/>
                  </a:lnTo>
                  <a:close/>
                </a:path>
              </a:pathLst>
            </a:custGeom>
            <a:solidFill>
              <a:srgbClr val="AEABAB"/>
            </a:solidFill>
          </p:spPr>
          <p:txBody>
            <a:bodyPr wrap="square" lIns="0" tIns="0" rIns="0" bIns="0" rtlCol="0"/>
            <a:lstStyle/>
            <a:p>
              <a:endParaRPr/>
            </a:p>
          </p:txBody>
        </p:sp>
        <p:sp>
          <p:nvSpPr>
            <p:cNvPr id="6" name="object 6"/>
            <p:cNvSpPr/>
            <p:nvPr/>
          </p:nvSpPr>
          <p:spPr>
            <a:xfrm>
              <a:off x="1450847" y="4145279"/>
              <a:ext cx="524510" cy="487680"/>
            </a:xfrm>
            <a:custGeom>
              <a:avLst/>
              <a:gdLst/>
              <a:ahLst/>
              <a:cxnLst/>
              <a:rect l="l" t="t" r="r" b="b"/>
              <a:pathLst>
                <a:path w="524510" h="487679">
                  <a:moveTo>
                    <a:pt x="0" y="243840"/>
                  </a:moveTo>
                  <a:lnTo>
                    <a:pt x="4222" y="200022"/>
                  </a:lnTo>
                  <a:lnTo>
                    <a:pt x="16398" y="158776"/>
                  </a:lnTo>
                  <a:lnTo>
                    <a:pt x="35785" y="120791"/>
                  </a:lnTo>
                  <a:lnTo>
                    <a:pt x="61645" y="86757"/>
                  </a:lnTo>
                  <a:lnTo>
                    <a:pt x="93237" y="57364"/>
                  </a:lnTo>
                  <a:lnTo>
                    <a:pt x="129822" y="33302"/>
                  </a:lnTo>
                  <a:lnTo>
                    <a:pt x="170658" y="15260"/>
                  </a:lnTo>
                  <a:lnTo>
                    <a:pt x="215007" y="3930"/>
                  </a:lnTo>
                  <a:lnTo>
                    <a:pt x="262128" y="0"/>
                  </a:lnTo>
                  <a:lnTo>
                    <a:pt x="309248" y="3930"/>
                  </a:lnTo>
                  <a:lnTo>
                    <a:pt x="353597" y="15260"/>
                  </a:lnTo>
                  <a:lnTo>
                    <a:pt x="394433" y="33302"/>
                  </a:lnTo>
                  <a:lnTo>
                    <a:pt x="431018" y="57364"/>
                  </a:lnTo>
                  <a:lnTo>
                    <a:pt x="462610" y="86757"/>
                  </a:lnTo>
                  <a:lnTo>
                    <a:pt x="488470" y="120791"/>
                  </a:lnTo>
                  <a:lnTo>
                    <a:pt x="507857" y="158776"/>
                  </a:lnTo>
                  <a:lnTo>
                    <a:pt x="520033" y="200022"/>
                  </a:lnTo>
                  <a:lnTo>
                    <a:pt x="524256" y="243840"/>
                  </a:lnTo>
                  <a:lnTo>
                    <a:pt x="520033" y="287657"/>
                  </a:lnTo>
                  <a:lnTo>
                    <a:pt x="507857" y="328903"/>
                  </a:lnTo>
                  <a:lnTo>
                    <a:pt x="488470" y="366888"/>
                  </a:lnTo>
                  <a:lnTo>
                    <a:pt x="462610" y="400922"/>
                  </a:lnTo>
                  <a:lnTo>
                    <a:pt x="431018" y="430315"/>
                  </a:lnTo>
                  <a:lnTo>
                    <a:pt x="394433" y="454377"/>
                  </a:lnTo>
                  <a:lnTo>
                    <a:pt x="353597" y="472419"/>
                  </a:lnTo>
                  <a:lnTo>
                    <a:pt x="309248" y="483749"/>
                  </a:lnTo>
                  <a:lnTo>
                    <a:pt x="262128" y="487680"/>
                  </a:lnTo>
                  <a:lnTo>
                    <a:pt x="215007" y="483749"/>
                  </a:lnTo>
                  <a:lnTo>
                    <a:pt x="170658" y="472419"/>
                  </a:lnTo>
                  <a:lnTo>
                    <a:pt x="129822" y="454377"/>
                  </a:lnTo>
                  <a:lnTo>
                    <a:pt x="93237" y="430315"/>
                  </a:lnTo>
                  <a:lnTo>
                    <a:pt x="61645" y="400922"/>
                  </a:lnTo>
                  <a:lnTo>
                    <a:pt x="35785" y="366888"/>
                  </a:lnTo>
                  <a:lnTo>
                    <a:pt x="16398" y="328903"/>
                  </a:lnTo>
                  <a:lnTo>
                    <a:pt x="4222" y="287657"/>
                  </a:lnTo>
                  <a:lnTo>
                    <a:pt x="0" y="243840"/>
                  </a:lnTo>
                  <a:close/>
                </a:path>
              </a:pathLst>
            </a:custGeom>
            <a:ln w="12700">
              <a:solidFill>
                <a:srgbClr val="172C51"/>
              </a:solidFill>
            </a:ln>
          </p:spPr>
          <p:txBody>
            <a:bodyPr wrap="square" lIns="0" tIns="0" rIns="0" bIns="0" rtlCol="0"/>
            <a:lstStyle/>
            <a:p>
              <a:endParaRPr/>
            </a:p>
          </p:txBody>
        </p:sp>
      </p:grpSp>
      <p:grpSp>
        <p:nvGrpSpPr>
          <p:cNvPr id="7" name="object 7"/>
          <p:cNvGrpSpPr/>
          <p:nvPr/>
        </p:nvGrpSpPr>
        <p:grpSpPr>
          <a:xfrm>
            <a:off x="3959097" y="5088382"/>
            <a:ext cx="537210" cy="500380"/>
            <a:chOff x="3959097" y="5088382"/>
            <a:chExt cx="537210" cy="500380"/>
          </a:xfrm>
        </p:grpSpPr>
        <p:sp>
          <p:nvSpPr>
            <p:cNvPr id="8" name="object 8"/>
            <p:cNvSpPr/>
            <p:nvPr/>
          </p:nvSpPr>
          <p:spPr>
            <a:xfrm>
              <a:off x="3965447" y="5094732"/>
              <a:ext cx="524510" cy="487680"/>
            </a:xfrm>
            <a:custGeom>
              <a:avLst/>
              <a:gdLst/>
              <a:ahLst/>
              <a:cxnLst/>
              <a:rect l="l" t="t" r="r" b="b"/>
              <a:pathLst>
                <a:path w="524510" h="487679">
                  <a:moveTo>
                    <a:pt x="262127" y="0"/>
                  </a:moveTo>
                  <a:lnTo>
                    <a:pt x="215007" y="3930"/>
                  </a:lnTo>
                  <a:lnTo>
                    <a:pt x="170658" y="15260"/>
                  </a:lnTo>
                  <a:lnTo>
                    <a:pt x="129822" y="33302"/>
                  </a:lnTo>
                  <a:lnTo>
                    <a:pt x="93237" y="57364"/>
                  </a:lnTo>
                  <a:lnTo>
                    <a:pt x="61645" y="86757"/>
                  </a:lnTo>
                  <a:lnTo>
                    <a:pt x="35785" y="120791"/>
                  </a:lnTo>
                  <a:lnTo>
                    <a:pt x="16398" y="158776"/>
                  </a:lnTo>
                  <a:lnTo>
                    <a:pt x="4222" y="200022"/>
                  </a:lnTo>
                  <a:lnTo>
                    <a:pt x="0" y="243840"/>
                  </a:lnTo>
                  <a:lnTo>
                    <a:pt x="4222" y="287657"/>
                  </a:lnTo>
                  <a:lnTo>
                    <a:pt x="16398" y="328903"/>
                  </a:lnTo>
                  <a:lnTo>
                    <a:pt x="35785" y="366888"/>
                  </a:lnTo>
                  <a:lnTo>
                    <a:pt x="61645" y="400922"/>
                  </a:lnTo>
                  <a:lnTo>
                    <a:pt x="93237" y="430315"/>
                  </a:lnTo>
                  <a:lnTo>
                    <a:pt x="129822" y="454377"/>
                  </a:lnTo>
                  <a:lnTo>
                    <a:pt x="170658" y="472419"/>
                  </a:lnTo>
                  <a:lnTo>
                    <a:pt x="215007" y="483749"/>
                  </a:lnTo>
                  <a:lnTo>
                    <a:pt x="262127" y="487680"/>
                  </a:lnTo>
                  <a:lnTo>
                    <a:pt x="309248" y="483749"/>
                  </a:lnTo>
                  <a:lnTo>
                    <a:pt x="353597" y="472419"/>
                  </a:lnTo>
                  <a:lnTo>
                    <a:pt x="394433" y="454377"/>
                  </a:lnTo>
                  <a:lnTo>
                    <a:pt x="431018" y="430315"/>
                  </a:lnTo>
                  <a:lnTo>
                    <a:pt x="462610" y="400922"/>
                  </a:lnTo>
                  <a:lnTo>
                    <a:pt x="488470" y="366888"/>
                  </a:lnTo>
                  <a:lnTo>
                    <a:pt x="507857" y="328903"/>
                  </a:lnTo>
                  <a:lnTo>
                    <a:pt x="520033" y="287657"/>
                  </a:lnTo>
                  <a:lnTo>
                    <a:pt x="524255" y="243840"/>
                  </a:lnTo>
                  <a:lnTo>
                    <a:pt x="520033" y="200022"/>
                  </a:lnTo>
                  <a:lnTo>
                    <a:pt x="507857" y="158776"/>
                  </a:lnTo>
                  <a:lnTo>
                    <a:pt x="488470" y="120791"/>
                  </a:lnTo>
                  <a:lnTo>
                    <a:pt x="462610" y="86757"/>
                  </a:lnTo>
                  <a:lnTo>
                    <a:pt x="431018" y="57364"/>
                  </a:lnTo>
                  <a:lnTo>
                    <a:pt x="394433" y="33302"/>
                  </a:lnTo>
                  <a:lnTo>
                    <a:pt x="353597" y="15260"/>
                  </a:lnTo>
                  <a:lnTo>
                    <a:pt x="309248" y="3930"/>
                  </a:lnTo>
                  <a:lnTo>
                    <a:pt x="262127" y="0"/>
                  </a:lnTo>
                  <a:close/>
                </a:path>
              </a:pathLst>
            </a:custGeom>
            <a:solidFill>
              <a:srgbClr val="AEABAB"/>
            </a:solidFill>
          </p:spPr>
          <p:txBody>
            <a:bodyPr wrap="square" lIns="0" tIns="0" rIns="0" bIns="0" rtlCol="0"/>
            <a:lstStyle/>
            <a:p>
              <a:endParaRPr/>
            </a:p>
          </p:txBody>
        </p:sp>
        <p:sp>
          <p:nvSpPr>
            <p:cNvPr id="9" name="object 9"/>
            <p:cNvSpPr/>
            <p:nvPr/>
          </p:nvSpPr>
          <p:spPr>
            <a:xfrm>
              <a:off x="3965447" y="5094732"/>
              <a:ext cx="524510" cy="487680"/>
            </a:xfrm>
            <a:custGeom>
              <a:avLst/>
              <a:gdLst/>
              <a:ahLst/>
              <a:cxnLst/>
              <a:rect l="l" t="t" r="r" b="b"/>
              <a:pathLst>
                <a:path w="524510" h="487679">
                  <a:moveTo>
                    <a:pt x="0" y="243840"/>
                  </a:moveTo>
                  <a:lnTo>
                    <a:pt x="4222" y="200022"/>
                  </a:lnTo>
                  <a:lnTo>
                    <a:pt x="16398" y="158776"/>
                  </a:lnTo>
                  <a:lnTo>
                    <a:pt x="35785" y="120791"/>
                  </a:lnTo>
                  <a:lnTo>
                    <a:pt x="61645" y="86757"/>
                  </a:lnTo>
                  <a:lnTo>
                    <a:pt x="93237" y="57364"/>
                  </a:lnTo>
                  <a:lnTo>
                    <a:pt x="129822" y="33302"/>
                  </a:lnTo>
                  <a:lnTo>
                    <a:pt x="170658" y="15260"/>
                  </a:lnTo>
                  <a:lnTo>
                    <a:pt x="215007" y="3930"/>
                  </a:lnTo>
                  <a:lnTo>
                    <a:pt x="262127" y="0"/>
                  </a:lnTo>
                  <a:lnTo>
                    <a:pt x="309248" y="3930"/>
                  </a:lnTo>
                  <a:lnTo>
                    <a:pt x="353597" y="15260"/>
                  </a:lnTo>
                  <a:lnTo>
                    <a:pt x="394433" y="33302"/>
                  </a:lnTo>
                  <a:lnTo>
                    <a:pt x="431018" y="57364"/>
                  </a:lnTo>
                  <a:lnTo>
                    <a:pt x="462610" y="86757"/>
                  </a:lnTo>
                  <a:lnTo>
                    <a:pt x="488470" y="120791"/>
                  </a:lnTo>
                  <a:lnTo>
                    <a:pt x="507857" y="158776"/>
                  </a:lnTo>
                  <a:lnTo>
                    <a:pt x="520033" y="200022"/>
                  </a:lnTo>
                  <a:lnTo>
                    <a:pt x="524255" y="243840"/>
                  </a:lnTo>
                  <a:lnTo>
                    <a:pt x="520033" y="287657"/>
                  </a:lnTo>
                  <a:lnTo>
                    <a:pt x="507857" y="328903"/>
                  </a:lnTo>
                  <a:lnTo>
                    <a:pt x="488470" y="366888"/>
                  </a:lnTo>
                  <a:lnTo>
                    <a:pt x="462610" y="400922"/>
                  </a:lnTo>
                  <a:lnTo>
                    <a:pt x="431018" y="430315"/>
                  </a:lnTo>
                  <a:lnTo>
                    <a:pt x="394433" y="454377"/>
                  </a:lnTo>
                  <a:lnTo>
                    <a:pt x="353597" y="472419"/>
                  </a:lnTo>
                  <a:lnTo>
                    <a:pt x="309248" y="483749"/>
                  </a:lnTo>
                  <a:lnTo>
                    <a:pt x="262127" y="487680"/>
                  </a:lnTo>
                  <a:lnTo>
                    <a:pt x="215007" y="483749"/>
                  </a:lnTo>
                  <a:lnTo>
                    <a:pt x="170658" y="472419"/>
                  </a:lnTo>
                  <a:lnTo>
                    <a:pt x="129822" y="454377"/>
                  </a:lnTo>
                  <a:lnTo>
                    <a:pt x="93237" y="430315"/>
                  </a:lnTo>
                  <a:lnTo>
                    <a:pt x="61645" y="400922"/>
                  </a:lnTo>
                  <a:lnTo>
                    <a:pt x="35785" y="366888"/>
                  </a:lnTo>
                  <a:lnTo>
                    <a:pt x="16398" y="328903"/>
                  </a:lnTo>
                  <a:lnTo>
                    <a:pt x="4222" y="287657"/>
                  </a:lnTo>
                  <a:lnTo>
                    <a:pt x="0" y="243840"/>
                  </a:lnTo>
                  <a:close/>
                </a:path>
              </a:pathLst>
            </a:custGeom>
            <a:ln w="12700">
              <a:solidFill>
                <a:srgbClr val="172C51"/>
              </a:solidFill>
            </a:ln>
          </p:spPr>
          <p:txBody>
            <a:bodyPr wrap="square" lIns="0" tIns="0" rIns="0" bIns="0" rtlCol="0"/>
            <a:lstStyle/>
            <a:p>
              <a:endParaRPr/>
            </a:p>
          </p:txBody>
        </p:sp>
      </p:grpSp>
      <p:sp>
        <p:nvSpPr>
          <p:cNvPr id="10" name="object 10"/>
          <p:cNvSpPr txBox="1"/>
          <p:nvPr/>
        </p:nvSpPr>
        <p:spPr>
          <a:xfrm>
            <a:off x="4150233" y="5174107"/>
            <a:ext cx="153670"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B</a:t>
            </a:r>
            <a:endParaRPr sz="1800">
              <a:latin typeface="Calibri"/>
              <a:cs typeface="Calibri"/>
            </a:endParaRPr>
          </a:p>
        </p:txBody>
      </p:sp>
      <p:grpSp>
        <p:nvGrpSpPr>
          <p:cNvPr id="11" name="object 11"/>
          <p:cNvGrpSpPr/>
          <p:nvPr/>
        </p:nvGrpSpPr>
        <p:grpSpPr>
          <a:xfrm>
            <a:off x="1458213" y="5094478"/>
            <a:ext cx="537210" cy="500380"/>
            <a:chOff x="1458213" y="5094478"/>
            <a:chExt cx="537210" cy="500380"/>
          </a:xfrm>
        </p:grpSpPr>
        <p:sp>
          <p:nvSpPr>
            <p:cNvPr id="12" name="object 12"/>
            <p:cNvSpPr/>
            <p:nvPr/>
          </p:nvSpPr>
          <p:spPr>
            <a:xfrm>
              <a:off x="1464563" y="5100828"/>
              <a:ext cx="524510" cy="487680"/>
            </a:xfrm>
            <a:custGeom>
              <a:avLst/>
              <a:gdLst/>
              <a:ahLst/>
              <a:cxnLst/>
              <a:rect l="l" t="t" r="r" b="b"/>
              <a:pathLst>
                <a:path w="524510" h="487679">
                  <a:moveTo>
                    <a:pt x="262128" y="0"/>
                  </a:moveTo>
                  <a:lnTo>
                    <a:pt x="215007" y="3930"/>
                  </a:lnTo>
                  <a:lnTo>
                    <a:pt x="170658" y="15260"/>
                  </a:lnTo>
                  <a:lnTo>
                    <a:pt x="129822" y="33302"/>
                  </a:lnTo>
                  <a:lnTo>
                    <a:pt x="93237" y="57364"/>
                  </a:lnTo>
                  <a:lnTo>
                    <a:pt x="61645" y="86757"/>
                  </a:lnTo>
                  <a:lnTo>
                    <a:pt x="35785" y="120791"/>
                  </a:lnTo>
                  <a:lnTo>
                    <a:pt x="16398" y="158776"/>
                  </a:lnTo>
                  <a:lnTo>
                    <a:pt x="4222" y="200022"/>
                  </a:lnTo>
                  <a:lnTo>
                    <a:pt x="0" y="243840"/>
                  </a:lnTo>
                  <a:lnTo>
                    <a:pt x="4222" y="287657"/>
                  </a:lnTo>
                  <a:lnTo>
                    <a:pt x="16398" y="328903"/>
                  </a:lnTo>
                  <a:lnTo>
                    <a:pt x="35785" y="366888"/>
                  </a:lnTo>
                  <a:lnTo>
                    <a:pt x="61645" y="400922"/>
                  </a:lnTo>
                  <a:lnTo>
                    <a:pt x="93237" y="430315"/>
                  </a:lnTo>
                  <a:lnTo>
                    <a:pt x="129822" y="454377"/>
                  </a:lnTo>
                  <a:lnTo>
                    <a:pt x="170658" y="472419"/>
                  </a:lnTo>
                  <a:lnTo>
                    <a:pt x="215007" y="483749"/>
                  </a:lnTo>
                  <a:lnTo>
                    <a:pt x="262128" y="487680"/>
                  </a:lnTo>
                  <a:lnTo>
                    <a:pt x="309248" y="483749"/>
                  </a:lnTo>
                  <a:lnTo>
                    <a:pt x="353597" y="472419"/>
                  </a:lnTo>
                  <a:lnTo>
                    <a:pt x="394433" y="454377"/>
                  </a:lnTo>
                  <a:lnTo>
                    <a:pt x="431018" y="430315"/>
                  </a:lnTo>
                  <a:lnTo>
                    <a:pt x="462610" y="400922"/>
                  </a:lnTo>
                  <a:lnTo>
                    <a:pt x="488470" y="366888"/>
                  </a:lnTo>
                  <a:lnTo>
                    <a:pt x="507857" y="328903"/>
                  </a:lnTo>
                  <a:lnTo>
                    <a:pt x="520033" y="287657"/>
                  </a:lnTo>
                  <a:lnTo>
                    <a:pt x="524256" y="243840"/>
                  </a:lnTo>
                  <a:lnTo>
                    <a:pt x="520033" y="200022"/>
                  </a:lnTo>
                  <a:lnTo>
                    <a:pt x="507857" y="158776"/>
                  </a:lnTo>
                  <a:lnTo>
                    <a:pt x="488470" y="120791"/>
                  </a:lnTo>
                  <a:lnTo>
                    <a:pt x="462610" y="86757"/>
                  </a:lnTo>
                  <a:lnTo>
                    <a:pt x="431018" y="57364"/>
                  </a:lnTo>
                  <a:lnTo>
                    <a:pt x="394433" y="33302"/>
                  </a:lnTo>
                  <a:lnTo>
                    <a:pt x="353597" y="15260"/>
                  </a:lnTo>
                  <a:lnTo>
                    <a:pt x="309248" y="3930"/>
                  </a:lnTo>
                  <a:lnTo>
                    <a:pt x="262128" y="0"/>
                  </a:lnTo>
                  <a:close/>
                </a:path>
              </a:pathLst>
            </a:custGeom>
            <a:solidFill>
              <a:srgbClr val="AEABAB"/>
            </a:solidFill>
          </p:spPr>
          <p:txBody>
            <a:bodyPr wrap="square" lIns="0" tIns="0" rIns="0" bIns="0" rtlCol="0"/>
            <a:lstStyle/>
            <a:p>
              <a:endParaRPr/>
            </a:p>
          </p:txBody>
        </p:sp>
        <p:sp>
          <p:nvSpPr>
            <p:cNvPr id="13" name="object 13"/>
            <p:cNvSpPr/>
            <p:nvPr/>
          </p:nvSpPr>
          <p:spPr>
            <a:xfrm>
              <a:off x="1464563" y="5100828"/>
              <a:ext cx="524510" cy="487680"/>
            </a:xfrm>
            <a:custGeom>
              <a:avLst/>
              <a:gdLst/>
              <a:ahLst/>
              <a:cxnLst/>
              <a:rect l="l" t="t" r="r" b="b"/>
              <a:pathLst>
                <a:path w="524510" h="487679">
                  <a:moveTo>
                    <a:pt x="0" y="243840"/>
                  </a:moveTo>
                  <a:lnTo>
                    <a:pt x="4222" y="200022"/>
                  </a:lnTo>
                  <a:lnTo>
                    <a:pt x="16398" y="158776"/>
                  </a:lnTo>
                  <a:lnTo>
                    <a:pt x="35785" y="120791"/>
                  </a:lnTo>
                  <a:lnTo>
                    <a:pt x="61645" y="86757"/>
                  </a:lnTo>
                  <a:lnTo>
                    <a:pt x="93237" y="57364"/>
                  </a:lnTo>
                  <a:lnTo>
                    <a:pt x="129822" y="33302"/>
                  </a:lnTo>
                  <a:lnTo>
                    <a:pt x="170658" y="15260"/>
                  </a:lnTo>
                  <a:lnTo>
                    <a:pt x="215007" y="3930"/>
                  </a:lnTo>
                  <a:lnTo>
                    <a:pt x="262128" y="0"/>
                  </a:lnTo>
                  <a:lnTo>
                    <a:pt x="309248" y="3930"/>
                  </a:lnTo>
                  <a:lnTo>
                    <a:pt x="353597" y="15260"/>
                  </a:lnTo>
                  <a:lnTo>
                    <a:pt x="394433" y="33302"/>
                  </a:lnTo>
                  <a:lnTo>
                    <a:pt x="431018" y="57364"/>
                  </a:lnTo>
                  <a:lnTo>
                    <a:pt x="462610" y="86757"/>
                  </a:lnTo>
                  <a:lnTo>
                    <a:pt x="488470" y="120791"/>
                  </a:lnTo>
                  <a:lnTo>
                    <a:pt x="507857" y="158776"/>
                  </a:lnTo>
                  <a:lnTo>
                    <a:pt x="520033" y="200022"/>
                  </a:lnTo>
                  <a:lnTo>
                    <a:pt x="524256" y="243840"/>
                  </a:lnTo>
                  <a:lnTo>
                    <a:pt x="520033" y="287657"/>
                  </a:lnTo>
                  <a:lnTo>
                    <a:pt x="507857" y="328903"/>
                  </a:lnTo>
                  <a:lnTo>
                    <a:pt x="488470" y="366888"/>
                  </a:lnTo>
                  <a:lnTo>
                    <a:pt x="462610" y="400922"/>
                  </a:lnTo>
                  <a:lnTo>
                    <a:pt x="431018" y="430315"/>
                  </a:lnTo>
                  <a:lnTo>
                    <a:pt x="394433" y="454377"/>
                  </a:lnTo>
                  <a:lnTo>
                    <a:pt x="353597" y="472419"/>
                  </a:lnTo>
                  <a:lnTo>
                    <a:pt x="309248" y="483749"/>
                  </a:lnTo>
                  <a:lnTo>
                    <a:pt x="262128" y="487680"/>
                  </a:lnTo>
                  <a:lnTo>
                    <a:pt x="215007" y="483749"/>
                  </a:lnTo>
                  <a:lnTo>
                    <a:pt x="170658" y="472419"/>
                  </a:lnTo>
                  <a:lnTo>
                    <a:pt x="129822" y="454377"/>
                  </a:lnTo>
                  <a:lnTo>
                    <a:pt x="93237" y="430315"/>
                  </a:lnTo>
                  <a:lnTo>
                    <a:pt x="61645" y="400922"/>
                  </a:lnTo>
                  <a:lnTo>
                    <a:pt x="35785" y="366888"/>
                  </a:lnTo>
                  <a:lnTo>
                    <a:pt x="16398" y="328903"/>
                  </a:lnTo>
                  <a:lnTo>
                    <a:pt x="4222" y="287657"/>
                  </a:lnTo>
                  <a:lnTo>
                    <a:pt x="0" y="243840"/>
                  </a:lnTo>
                  <a:close/>
                </a:path>
              </a:pathLst>
            </a:custGeom>
            <a:ln w="12700">
              <a:solidFill>
                <a:srgbClr val="172C51"/>
              </a:solidFill>
            </a:ln>
          </p:spPr>
          <p:txBody>
            <a:bodyPr wrap="square" lIns="0" tIns="0" rIns="0" bIns="0" rtlCol="0"/>
            <a:lstStyle/>
            <a:p>
              <a:endParaRPr/>
            </a:p>
          </p:txBody>
        </p:sp>
      </p:grpSp>
      <p:sp>
        <p:nvSpPr>
          <p:cNvPr id="14" name="object 14"/>
          <p:cNvSpPr txBox="1"/>
          <p:nvPr/>
        </p:nvSpPr>
        <p:spPr>
          <a:xfrm>
            <a:off x="1631442" y="4224908"/>
            <a:ext cx="178435" cy="1256665"/>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A</a:t>
            </a:r>
            <a:endParaRPr sz="1800">
              <a:latin typeface="Calibri"/>
              <a:cs typeface="Calibri"/>
            </a:endParaRPr>
          </a:p>
          <a:p>
            <a:pPr>
              <a:lnSpc>
                <a:spcPct val="100000"/>
              </a:lnSpc>
            </a:pPr>
            <a:endParaRPr sz="1800">
              <a:latin typeface="Calibri"/>
              <a:cs typeface="Calibri"/>
            </a:endParaRPr>
          </a:p>
          <a:p>
            <a:pPr>
              <a:lnSpc>
                <a:spcPct val="100000"/>
              </a:lnSpc>
              <a:spcBef>
                <a:spcPts val="975"/>
              </a:spcBef>
            </a:pPr>
            <a:endParaRPr sz="1800">
              <a:latin typeface="Calibri"/>
              <a:cs typeface="Calibri"/>
            </a:endParaRPr>
          </a:p>
          <a:p>
            <a:pPr marL="26034">
              <a:lnSpc>
                <a:spcPct val="100000"/>
              </a:lnSpc>
            </a:pPr>
            <a:r>
              <a:rPr sz="1800" b="1" spc="-50" dirty="0">
                <a:solidFill>
                  <a:srgbClr val="FFFFFF"/>
                </a:solidFill>
                <a:latin typeface="Calibri"/>
                <a:cs typeface="Calibri"/>
              </a:rPr>
              <a:t>A</a:t>
            </a:r>
            <a:endParaRPr sz="1800">
              <a:latin typeface="Calibri"/>
              <a:cs typeface="Calibri"/>
            </a:endParaRPr>
          </a:p>
        </p:txBody>
      </p:sp>
      <p:grpSp>
        <p:nvGrpSpPr>
          <p:cNvPr id="15" name="object 15"/>
          <p:cNvGrpSpPr/>
          <p:nvPr/>
        </p:nvGrpSpPr>
        <p:grpSpPr>
          <a:xfrm>
            <a:off x="3946905" y="4132834"/>
            <a:ext cx="537210" cy="500380"/>
            <a:chOff x="3946905" y="4132834"/>
            <a:chExt cx="537210" cy="500380"/>
          </a:xfrm>
        </p:grpSpPr>
        <p:sp>
          <p:nvSpPr>
            <p:cNvPr id="16" name="object 16"/>
            <p:cNvSpPr/>
            <p:nvPr/>
          </p:nvSpPr>
          <p:spPr>
            <a:xfrm>
              <a:off x="3953255" y="4139184"/>
              <a:ext cx="524510" cy="487680"/>
            </a:xfrm>
            <a:custGeom>
              <a:avLst/>
              <a:gdLst/>
              <a:ahLst/>
              <a:cxnLst/>
              <a:rect l="l" t="t" r="r" b="b"/>
              <a:pathLst>
                <a:path w="524510" h="487679">
                  <a:moveTo>
                    <a:pt x="262128" y="0"/>
                  </a:moveTo>
                  <a:lnTo>
                    <a:pt x="215007" y="3930"/>
                  </a:lnTo>
                  <a:lnTo>
                    <a:pt x="170658" y="15260"/>
                  </a:lnTo>
                  <a:lnTo>
                    <a:pt x="129822" y="33302"/>
                  </a:lnTo>
                  <a:lnTo>
                    <a:pt x="93237" y="57364"/>
                  </a:lnTo>
                  <a:lnTo>
                    <a:pt x="61645" y="86757"/>
                  </a:lnTo>
                  <a:lnTo>
                    <a:pt x="35785" y="120791"/>
                  </a:lnTo>
                  <a:lnTo>
                    <a:pt x="16398" y="158776"/>
                  </a:lnTo>
                  <a:lnTo>
                    <a:pt x="4222" y="200022"/>
                  </a:lnTo>
                  <a:lnTo>
                    <a:pt x="0" y="243840"/>
                  </a:lnTo>
                  <a:lnTo>
                    <a:pt x="4222" y="287657"/>
                  </a:lnTo>
                  <a:lnTo>
                    <a:pt x="16398" y="328903"/>
                  </a:lnTo>
                  <a:lnTo>
                    <a:pt x="35785" y="366888"/>
                  </a:lnTo>
                  <a:lnTo>
                    <a:pt x="61645" y="400922"/>
                  </a:lnTo>
                  <a:lnTo>
                    <a:pt x="93237" y="430315"/>
                  </a:lnTo>
                  <a:lnTo>
                    <a:pt x="129822" y="454377"/>
                  </a:lnTo>
                  <a:lnTo>
                    <a:pt x="170658" y="472419"/>
                  </a:lnTo>
                  <a:lnTo>
                    <a:pt x="215007" y="483749"/>
                  </a:lnTo>
                  <a:lnTo>
                    <a:pt x="262128" y="487680"/>
                  </a:lnTo>
                  <a:lnTo>
                    <a:pt x="309248" y="483749"/>
                  </a:lnTo>
                  <a:lnTo>
                    <a:pt x="353597" y="472419"/>
                  </a:lnTo>
                  <a:lnTo>
                    <a:pt x="394433" y="454377"/>
                  </a:lnTo>
                  <a:lnTo>
                    <a:pt x="431018" y="430315"/>
                  </a:lnTo>
                  <a:lnTo>
                    <a:pt x="462610" y="400922"/>
                  </a:lnTo>
                  <a:lnTo>
                    <a:pt x="488470" y="366888"/>
                  </a:lnTo>
                  <a:lnTo>
                    <a:pt x="507857" y="328903"/>
                  </a:lnTo>
                  <a:lnTo>
                    <a:pt x="520033" y="287657"/>
                  </a:lnTo>
                  <a:lnTo>
                    <a:pt x="524256" y="243840"/>
                  </a:lnTo>
                  <a:lnTo>
                    <a:pt x="520033" y="200022"/>
                  </a:lnTo>
                  <a:lnTo>
                    <a:pt x="507857" y="158776"/>
                  </a:lnTo>
                  <a:lnTo>
                    <a:pt x="488470" y="120791"/>
                  </a:lnTo>
                  <a:lnTo>
                    <a:pt x="462610" y="86757"/>
                  </a:lnTo>
                  <a:lnTo>
                    <a:pt x="431018" y="57364"/>
                  </a:lnTo>
                  <a:lnTo>
                    <a:pt x="394433" y="33302"/>
                  </a:lnTo>
                  <a:lnTo>
                    <a:pt x="353597" y="15260"/>
                  </a:lnTo>
                  <a:lnTo>
                    <a:pt x="309248" y="3930"/>
                  </a:lnTo>
                  <a:lnTo>
                    <a:pt x="262128" y="0"/>
                  </a:lnTo>
                  <a:close/>
                </a:path>
              </a:pathLst>
            </a:custGeom>
            <a:solidFill>
              <a:srgbClr val="AEABAB"/>
            </a:solidFill>
          </p:spPr>
          <p:txBody>
            <a:bodyPr wrap="square" lIns="0" tIns="0" rIns="0" bIns="0" rtlCol="0"/>
            <a:lstStyle/>
            <a:p>
              <a:endParaRPr/>
            </a:p>
          </p:txBody>
        </p:sp>
        <p:sp>
          <p:nvSpPr>
            <p:cNvPr id="17" name="object 17"/>
            <p:cNvSpPr/>
            <p:nvPr/>
          </p:nvSpPr>
          <p:spPr>
            <a:xfrm>
              <a:off x="3953255" y="4139184"/>
              <a:ext cx="524510" cy="487680"/>
            </a:xfrm>
            <a:custGeom>
              <a:avLst/>
              <a:gdLst/>
              <a:ahLst/>
              <a:cxnLst/>
              <a:rect l="l" t="t" r="r" b="b"/>
              <a:pathLst>
                <a:path w="524510" h="487679">
                  <a:moveTo>
                    <a:pt x="0" y="243840"/>
                  </a:moveTo>
                  <a:lnTo>
                    <a:pt x="4222" y="200022"/>
                  </a:lnTo>
                  <a:lnTo>
                    <a:pt x="16398" y="158776"/>
                  </a:lnTo>
                  <a:lnTo>
                    <a:pt x="35785" y="120791"/>
                  </a:lnTo>
                  <a:lnTo>
                    <a:pt x="61645" y="86757"/>
                  </a:lnTo>
                  <a:lnTo>
                    <a:pt x="93237" y="57364"/>
                  </a:lnTo>
                  <a:lnTo>
                    <a:pt x="129822" y="33302"/>
                  </a:lnTo>
                  <a:lnTo>
                    <a:pt x="170658" y="15260"/>
                  </a:lnTo>
                  <a:lnTo>
                    <a:pt x="215007" y="3930"/>
                  </a:lnTo>
                  <a:lnTo>
                    <a:pt x="262128" y="0"/>
                  </a:lnTo>
                  <a:lnTo>
                    <a:pt x="309248" y="3930"/>
                  </a:lnTo>
                  <a:lnTo>
                    <a:pt x="353597" y="15260"/>
                  </a:lnTo>
                  <a:lnTo>
                    <a:pt x="394433" y="33302"/>
                  </a:lnTo>
                  <a:lnTo>
                    <a:pt x="431018" y="57364"/>
                  </a:lnTo>
                  <a:lnTo>
                    <a:pt x="462610" y="86757"/>
                  </a:lnTo>
                  <a:lnTo>
                    <a:pt x="488470" y="120791"/>
                  </a:lnTo>
                  <a:lnTo>
                    <a:pt x="507857" y="158776"/>
                  </a:lnTo>
                  <a:lnTo>
                    <a:pt x="520033" y="200022"/>
                  </a:lnTo>
                  <a:lnTo>
                    <a:pt x="524256" y="243840"/>
                  </a:lnTo>
                  <a:lnTo>
                    <a:pt x="520033" y="287657"/>
                  </a:lnTo>
                  <a:lnTo>
                    <a:pt x="507857" y="328903"/>
                  </a:lnTo>
                  <a:lnTo>
                    <a:pt x="488470" y="366888"/>
                  </a:lnTo>
                  <a:lnTo>
                    <a:pt x="462610" y="400922"/>
                  </a:lnTo>
                  <a:lnTo>
                    <a:pt x="431018" y="430315"/>
                  </a:lnTo>
                  <a:lnTo>
                    <a:pt x="394433" y="454377"/>
                  </a:lnTo>
                  <a:lnTo>
                    <a:pt x="353597" y="472419"/>
                  </a:lnTo>
                  <a:lnTo>
                    <a:pt x="309248" y="483749"/>
                  </a:lnTo>
                  <a:lnTo>
                    <a:pt x="262128" y="487680"/>
                  </a:lnTo>
                  <a:lnTo>
                    <a:pt x="215007" y="483749"/>
                  </a:lnTo>
                  <a:lnTo>
                    <a:pt x="170658" y="472419"/>
                  </a:lnTo>
                  <a:lnTo>
                    <a:pt x="129822" y="454377"/>
                  </a:lnTo>
                  <a:lnTo>
                    <a:pt x="93237" y="430315"/>
                  </a:lnTo>
                  <a:lnTo>
                    <a:pt x="61645" y="400922"/>
                  </a:lnTo>
                  <a:lnTo>
                    <a:pt x="35785" y="366888"/>
                  </a:lnTo>
                  <a:lnTo>
                    <a:pt x="16398" y="328903"/>
                  </a:lnTo>
                  <a:lnTo>
                    <a:pt x="4222" y="287657"/>
                  </a:lnTo>
                  <a:lnTo>
                    <a:pt x="0" y="243840"/>
                  </a:lnTo>
                  <a:close/>
                </a:path>
              </a:pathLst>
            </a:custGeom>
            <a:ln w="12700">
              <a:solidFill>
                <a:srgbClr val="172C51"/>
              </a:solidFill>
            </a:ln>
          </p:spPr>
          <p:txBody>
            <a:bodyPr wrap="square" lIns="0" tIns="0" rIns="0" bIns="0" rtlCol="0"/>
            <a:lstStyle/>
            <a:p>
              <a:endParaRPr/>
            </a:p>
          </p:txBody>
        </p:sp>
      </p:grpSp>
      <p:sp>
        <p:nvSpPr>
          <p:cNvPr id="18" name="object 18"/>
          <p:cNvSpPr txBox="1"/>
          <p:nvPr/>
        </p:nvSpPr>
        <p:spPr>
          <a:xfrm>
            <a:off x="4138040" y="4218813"/>
            <a:ext cx="153670"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B</a:t>
            </a:r>
            <a:endParaRPr sz="1800">
              <a:latin typeface="Calibri"/>
              <a:cs typeface="Calibri"/>
            </a:endParaRPr>
          </a:p>
        </p:txBody>
      </p:sp>
      <p:sp>
        <p:nvSpPr>
          <p:cNvPr id="19" name="object 19"/>
          <p:cNvSpPr/>
          <p:nvPr/>
        </p:nvSpPr>
        <p:spPr>
          <a:xfrm>
            <a:off x="1974976" y="4269485"/>
            <a:ext cx="1978025" cy="228600"/>
          </a:xfrm>
          <a:custGeom>
            <a:avLst/>
            <a:gdLst/>
            <a:ahLst/>
            <a:cxnLst/>
            <a:rect l="l" t="t" r="r" b="b"/>
            <a:pathLst>
              <a:path w="1978025" h="228600">
                <a:moveTo>
                  <a:pt x="1748917" y="0"/>
                </a:moveTo>
                <a:lnTo>
                  <a:pt x="1749552" y="228600"/>
                </a:lnTo>
                <a:lnTo>
                  <a:pt x="1900711" y="152389"/>
                </a:lnTo>
                <a:lnTo>
                  <a:pt x="1787398" y="152389"/>
                </a:lnTo>
                <a:lnTo>
                  <a:pt x="1787271" y="76189"/>
                </a:lnTo>
                <a:lnTo>
                  <a:pt x="1902489" y="76189"/>
                </a:lnTo>
                <a:lnTo>
                  <a:pt x="1748917" y="0"/>
                </a:lnTo>
                <a:close/>
              </a:path>
              <a:path w="1978025" h="228600">
                <a:moveTo>
                  <a:pt x="1749128" y="76189"/>
                </a:moveTo>
                <a:lnTo>
                  <a:pt x="0" y="81533"/>
                </a:lnTo>
                <a:lnTo>
                  <a:pt x="236" y="152389"/>
                </a:lnTo>
                <a:lnTo>
                  <a:pt x="254" y="157733"/>
                </a:lnTo>
                <a:lnTo>
                  <a:pt x="1749340" y="152389"/>
                </a:lnTo>
                <a:lnTo>
                  <a:pt x="1749232" y="113537"/>
                </a:lnTo>
                <a:lnTo>
                  <a:pt x="1749128" y="76189"/>
                </a:lnTo>
                <a:close/>
              </a:path>
              <a:path w="1978025" h="228600">
                <a:moveTo>
                  <a:pt x="1902489" y="76189"/>
                </a:moveTo>
                <a:lnTo>
                  <a:pt x="1787271" y="76189"/>
                </a:lnTo>
                <a:lnTo>
                  <a:pt x="1787398" y="152389"/>
                </a:lnTo>
                <a:lnTo>
                  <a:pt x="1900711" y="152389"/>
                </a:lnTo>
                <a:lnTo>
                  <a:pt x="1977771" y="113537"/>
                </a:lnTo>
                <a:lnTo>
                  <a:pt x="1902489" y="76189"/>
                </a:lnTo>
                <a:close/>
              </a:path>
            </a:pathLst>
          </a:custGeom>
          <a:solidFill>
            <a:srgbClr val="4471C4"/>
          </a:solidFill>
        </p:spPr>
        <p:txBody>
          <a:bodyPr wrap="square" lIns="0" tIns="0" rIns="0" bIns="0" rtlCol="0"/>
          <a:lstStyle/>
          <a:p>
            <a:endParaRPr/>
          </a:p>
        </p:txBody>
      </p:sp>
      <p:sp>
        <p:nvSpPr>
          <p:cNvPr id="20" name="object 20"/>
          <p:cNvSpPr/>
          <p:nvPr/>
        </p:nvSpPr>
        <p:spPr>
          <a:xfrm>
            <a:off x="1988820" y="5230621"/>
            <a:ext cx="1976120" cy="228600"/>
          </a:xfrm>
          <a:custGeom>
            <a:avLst/>
            <a:gdLst/>
            <a:ahLst/>
            <a:cxnLst/>
            <a:rect l="l" t="t" r="r" b="b"/>
            <a:pathLst>
              <a:path w="1976120" h="228600">
                <a:moveTo>
                  <a:pt x="228219" y="0"/>
                </a:moveTo>
                <a:lnTo>
                  <a:pt x="0" y="115188"/>
                </a:lnTo>
                <a:lnTo>
                  <a:pt x="228981" y="228599"/>
                </a:lnTo>
                <a:lnTo>
                  <a:pt x="228727" y="152526"/>
                </a:lnTo>
                <a:lnTo>
                  <a:pt x="190627" y="152526"/>
                </a:lnTo>
                <a:lnTo>
                  <a:pt x="190373" y="76326"/>
                </a:lnTo>
                <a:lnTo>
                  <a:pt x="228472" y="76188"/>
                </a:lnTo>
                <a:lnTo>
                  <a:pt x="228219" y="0"/>
                </a:lnTo>
                <a:close/>
              </a:path>
              <a:path w="1976120" h="228600">
                <a:moveTo>
                  <a:pt x="228472" y="76188"/>
                </a:moveTo>
                <a:lnTo>
                  <a:pt x="190373" y="76326"/>
                </a:lnTo>
                <a:lnTo>
                  <a:pt x="190502" y="115188"/>
                </a:lnTo>
                <a:lnTo>
                  <a:pt x="190627" y="152526"/>
                </a:lnTo>
                <a:lnTo>
                  <a:pt x="228726" y="152388"/>
                </a:lnTo>
                <a:lnTo>
                  <a:pt x="228473" y="76326"/>
                </a:lnTo>
                <a:lnTo>
                  <a:pt x="228472" y="76188"/>
                </a:lnTo>
                <a:close/>
              </a:path>
              <a:path w="1976120" h="228600">
                <a:moveTo>
                  <a:pt x="228726" y="152388"/>
                </a:moveTo>
                <a:lnTo>
                  <a:pt x="190627" y="152526"/>
                </a:lnTo>
                <a:lnTo>
                  <a:pt x="228727" y="152526"/>
                </a:lnTo>
                <a:lnTo>
                  <a:pt x="228726" y="152388"/>
                </a:lnTo>
                <a:close/>
              </a:path>
              <a:path w="1976120" h="228600">
                <a:moveTo>
                  <a:pt x="1975612" y="69849"/>
                </a:moveTo>
                <a:lnTo>
                  <a:pt x="228472" y="76188"/>
                </a:lnTo>
                <a:lnTo>
                  <a:pt x="228602" y="115188"/>
                </a:lnTo>
                <a:lnTo>
                  <a:pt x="228726" y="152388"/>
                </a:lnTo>
                <a:lnTo>
                  <a:pt x="1975866" y="146049"/>
                </a:lnTo>
                <a:lnTo>
                  <a:pt x="1975633" y="76326"/>
                </a:lnTo>
                <a:lnTo>
                  <a:pt x="1975612" y="69849"/>
                </a:lnTo>
                <a:close/>
              </a:path>
            </a:pathLst>
          </a:custGeom>
          <a:solidFill>
            <a:srgbClr val="4471C4"/>
          </a:solidFill>
        </p:spPr>
        <p:txBody>
          <a:bodyPr wrap="square" lIns="0" tIns="0" rIns="0" bIns="0" rtlCol="0"/>
          <a:lstStyle/>
          <a:p>
            <a:endParaRPr/>
          </a:p>
        </p:txBody>
      </p:sp>
      <p:grpSp>
        <p:nvGrpSpPr>
          <p:cNvPr id="21" name="object 21"/>
          <p:cNvGrpSpPr/>
          <p:nvPr/>
        </p:nvGrpSpPr>
        <p:grpSpPr>
          <a:xfrm>
            <a:off x="7418578" y="4690617"/>
            <a:ext cx="537210" cy="500380"/>
            <a:chOff x="7418578" y="4690617"/>
            <a:chExt cx="537210" cy="500380"/>
          </a:xfrm>
        </p:grpSpPr>
        <p:sp>
          <p:nvSpPr>
            <p:cNvPr id="22" name="object 22"/>
            <p:cNvSpPr/>
            <p:nvPr/>
          </p:nvSpPr>
          <p:spPr>
            <a:xfrm>
              <a:off x="7424928" y="4696967"/>
              <a:ext cx="524510" cy="487680"/>
            </a:xfrm>
            <a:custGeom>
              <a:avLst/>
              <a:gdLst/>
              <a:ahLst/>
              <a:cxnLst/>
              <a:rect l="l" t="t" r="r" b="b"/>
              <a:pathLst>
                <a:path w="524509" h="487679">
                  <a:moveTo>
                    <a:pt x="262127" y="0"/>
                  </a:moveTo>
                  <a:lnTo>
                    <a:pt x="215007" y="3930"/>
                  </a:lnTo>
                  <a:lnTo>
                    <a:pt x="170658" y="15260"/>
                  </a:lnTo>
                  <a:lnTo>
                    <a:pt x="129822" y="33302"/>
                  </a:lnTo>
                  <a:lnTo>
                    <a:pt x="93237" y="57364"/>
                  </a:lnTo>
                  <a:lnTo>
                    <a:pt x="61645" y="86757"/>
                  </a:lnTo>
                  <a:lnTo>
                    <a:pt x="35785" y="120791"/>
                  </a:lnTo>
                  <a:lnTo>
                    <a:pt x="16398" y="158776"/>
                  </a:lnTo>
                  <a:lnTo>
                    <a:pt x="4222" y="200022"/>
                  </a:lnTo>
                  <a:lnTo>
                    <a:pt x="0" y="243839"/>
                  </a:lnTo>
                  <a:lnTo>
                    <a:pt x="4222" y="287657"/>
                  </a:lnTo>
                  <a:lnTo>
                    <a:pt x="16398" y="328903"/>
                  </a:lnTo>
                  <a:lnTo>
                    <a:pt x="35785" y="366888"/>
                  </a:lnTo>
                  <a:lnTo>
                    <a:pt x="61645" y="400922"/>
                  </a:lnTo>
                  <a:lnTo>
                    <a:pt x="93237" y="430315"/>
                  </a:lnTo>
                  <a:lnTo>
                    <a:pt x="129822" y="454377"/>
                  </a:lnTo>
                  <a:lnTo>
                    <a:pt x="170658" y="472419"/>
                  </a:lnTo>
                  <a:lnTo>
                    <a:pt x="215007" y="483749"/>
                  </a:lnTo>
                  <a:lnTo>
                    <a:pt x="262127" y="487679"/>
                  </a:lnTo>
                  <a:lnTo>
                    <a:pt x="309248" y="483749"/>
                  </a:lnTo>
                  <a:lnTo>
                    <a:pt x="353597" y="472419"/>
                  </a:lnTo>
                  <a:lnTo>
                    <a:pt x="394433" y="454377"/>
                  </a:lnTo>
                  <a:lnTo>
                    <a:pt x="431018" y="430315"/>
                  </a:lnTo>
                  <a:lnTo>
                    <a:pt x="462610" y="400922"/>
                  </a:lnTo>
                  <a:lnTo>
                    <a:pt x="488470" y="366888"/>
                  </a:lnTo>
                  <a:lnTo>
                    <a:pt x="507857" y="328903"/>
                  </a:lnTo>
                  <a:lnTo>
                    <a:pt x="520033" y="287657"/>
                  </a:lnTo>
                  <a:lnTo>
                    <a:pt x="524255" y="243839"/>
                  </a:lnTo>
                  <a:lnTo>
                    <a:pt x="520033" y="200022"/>
                  </a:lnTo>
                  <a:lnTo>
                    <a:pt x="507857" y="158776"/>
                  </a:lnTo>
                  <a:lnTo>
                    <a:pt x="488470" y="120791"/>
                  </a:lnTo>
                  <a:lnTo>
                    <a:pt x="462610" y="86757"/>
                  </a:lnTo>
                  <a:lnTo>
                    <a:pt x="431018" y="57364"/>
                  </a:lnTo>
                  <a:lnTo>
                    <a:pt x="394433" y="33302"/>
                  </a:lnTo>
                  <a:lnTo>
                    <a:pt x="353597" y="15260"/>
                  </a:lnTo>
                  <a:lnTo>
                    <a:pt x="309248" y="3930"/>
                  </a:lnTo>
                  <a:lnTo>
                    <a:pt x="262127" y="0"/>
                  </a:lnTo>
                  <a:close/>
                </a:path>
              </a:pathLst>
            </a:custGeom>
            <a:solidFill>
              <a:srgbClr val="AEABAB"/>
            </a:solidFill>
          </p:spPr>
          <p:txBody>
            <a:bodyPr wrap="square" lIns="0" tIns="0" rIns="0" bIns="0" rtlCol="0"/>
            <a:lstStyle/>
            <a:p>
              <a:endParaRPr/>
            </a:p>
          </p:txBody>
        </p:sp>
        <p:sp>
          <p:nvSpPr>
            <p:cNvPr id="23" name="object 23"/>
            <p:cNvSpPr/>
            <p:nvPr/>
          </p:nvSpPr>
          <p:spPr>
            <a:xfrm>
              <a:off x="7424928" y="4696967"/>
              <a:ext cx="524510" cy="487680"/>
            </a:xfrm>
            <a:custGeom>
              <a:avLst/>
              <a:gdLst/>
              <a:ahLst/>
              <a:cxnLst/>
              <a:rect l="l" t="t" r="r" b="b"/>
              <a:pathLst>
                <a:path w="524509" h="487679">
                  <a:moveTo>
                    <a:pt x="0" y="243839"/>
                  </a:moveTo>
                  <a:lnTo>
                    <a:pt x="4222" y="200022"/>
                  </a:lnTo>
                  <a:lnTo>
                    <a:pt x="16398" y="158776"/>
                  </a:lnTo>
                  <a:lnTo>
                    <a:pt x="35785" y="120791"/>
                  </a:lnTo>
                  <a:lnTo>
                    <a:pt x="61645" y="86757"/>
                  </a:lnTo>
                  <a:lnTo>
                    <a:pt x="93237" y="57364"/>
                  </a:lnTo>
                  <a:lnTo>
                    <a:pt x="129822" y="33302"/>
                  </a:lnTo>
                  <a:lnTo>
                    <a:pt x="170658" y="15260"/>
                  </a:lnTo>
                  <a:lnTo>
                    <a:pt x="215007" y="3930"/>
                  </a:lnTo>
                  <a:lnTo>
                    <a:pt x="262127" y="0"/>
                  </a:lnTo>
                  <a:lnTo>
                    <a:pt x="309248" y="3930"/>
                  </a:lnTo>
                  <a:lnTo>
                    <a:pt x="353597" y="15260"/>
                  </a:lnTo>
                  <a:lnTo>
                    <a:pt x="394433" y="33302"/>
                  </a:lnTo>
                  <a:lnTo>
                    <a:pt x="431018" y="57364"/>
                  </a:lnTo>
                  <a:lnTo>
                    <a:pt x="462610" y="86757"/>
                  </a:lnTo>
                  <a:lnTo>
                    <a:pt x="488470" y="120791"/>
                  </a:lnTo>
                  <a:lnTo>
                    <a:pt x="507857" y="158776"/>
                  </a:lnTo>
                  <a:lnTo>
                    <a:pt x="520033" y="200022"/>
                  </a:lnTo>
                  <a:lnTo>
                    <a:pt x="524255" y="243839"/>
                  </a:lnTo>
                  <a:lnTo>
                    <a:pt x="520033" y="287657"/>
                  </a:lnTo>
                  <a:lnTo>
                    <a:pt x="507857" y="328903"/>
                  </a:lnTo>
                  <a:lnTo>
                    <a:pt x="488470" y="366888"/>
                  </a:lnTo>
                  <a:lnTo>
                    <a:pt x="462610" y="400922"/>
                  </a:lnTo>
                  <a:lnTo>
                    <a:pt x="431018" y="430315"/>
                  </a:lnTo>
                  <a:lnTo>
                    <a:pt x="394433" y="454377"/>
                  </a:lnTo>
                  <a:lnTo>
                    <a:pt x="353597" y="472419"/>
                  </a:lnTo>
                  <a:lnTo>
                    <a:pt x="309248" y="483749"/>
                  </a:lnTo>
                  <a:lnTo>
                    <a:pt x="262127" y="487679"/>
                  </a:lnTo>
                  <a:lnTo>
                    <a:pt x="215007" y="483749"/>
                  </a:lnTo>
                  <a:lnTo>
                    <a:pt x="170658" y="472419"/>
                  </a:lnTo>
                  <a:lnTo>
                    <a:pt x="129822" y="454377"/>
                  </a:lnTo>
                  <a:lnTo>
                    <a:pt x="93237" y="430315"/>
                  </a:lnTo>
                  <a:lnTo>
                    <a:pt x="61645" y="400922"/>
                  </a:lnTo>
                  <a:lnTo>
                    <a:pt x="35785" y="366888"/>
                  </a:lnTo>
                  <a:lnTo>
                    <a:pt x="16398" y="328903"/>
                  </a:lnTo>
                  <a:lnTo>
                    <a:pt x="4222" y="287657"/>
                  </a:lnTo>
                  <a:lnTo>
                    <a:pt x="0" y="243839"/>
                  </a:lnTo>
                  <a:close/>
                </a:path>
              </a:pathLst>
            </a:custGeom>
            <a:ln w="12700">
              <a:solidFill>
                <a:srgbClr val="172C51"/>
              </a:solidFill>
            </a:ln>
          </p:spPr>
          <p:txBody>
            <a:bodyPr wrap="square" lIns="0" tIns="0" rIns="0" bIns="0" rtlCol="0"/>
            <a:lstStyle/>
            <a:p>
              <a:endParaRPr/>
            </a:p>
          </p:txBody>
        </p:sp>
      </p:grpSp>
      <p:sp>
        <p:nvSpPr>
          <p:cNvPr id="24" name="object 24"/>
          <p:cNvSpPr txBox="1"/>
          <p:nvPr/>
        </p:nvSpPr>
        <p:spPr>
          <a:xfrm>
            <a:off x="7606665" y="4776342"/>
            <a:ext cx="16446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A</a:t>
            </a:r>
            <a:endParaRPr sz="1800">
              <a:latin typeface="Calibri"/>
              <a:cs typeface="Calibri"/>
            </a:endParaRPr>
          </a:p>
        </p:txBody>
      </p:sp>
      <p:grpSp>
        <p:nvGrpSpPr>
          <p:cNvPr id="25" name="object 25"/>
          <p:cNvGrpSpPr/>
          <p:nvPr/>
        </p:nvGrpSpPr>
        <p:grpSpPr>
          <a:xfrm>
            <a:off x="8232393" y="5173726"/>
            <a:ext cx="537210" cy="513080"/>
            <a:chOff x="8232393" y="5173726"/>
            <a:chExt cx="537210" cy="513080"/>
          </a:xfrm>
        </p:grpSpPr>
        <p:sp>
          <p:nvSpPr>
            <p:cNvPr id="26" name="object 26"/>
            <p:cNvSpPr/>
            <p:nvPr/>
          </p:nvSpPr>
          <p:spPr>
            <a:xfrm>
              <a:off x="8238743" y="5180076"/>
              <a:ext cx="524510" cy="500380"/>
            </a:xfrm>
            <a:custGeom>
              <a:avLst/>
              <a:gdLst/>
              <a:ahLst/>
              <a:cxnLst/>
              <a:rect l="l" t="t" r="r" b="b"/>
              <a:pathLst>
                <a:path w="524509" h="500379">
                  <a:moveTo>
                    <a:pt x="262127" y="0"/>
                  </a:moveTo>
                  <a:lnTo>
                    <a:pt x="215007" y="4026"/>
                  </a:lnTo>
                  <a:lnTo>
                    <a:pt x="170658" y="15635"/>
                  </a:lnTo>
                  <a:lnTo>
                    <a:pt x="129822" y="34120"/>
                  </a:lnTo>
                  <a:lnTo>
                    <a:pt x="93237" y="58777"/>
                  </a:lnTo>
                  <a:lnTo>
                    <a:pt x="61645" y="88900"/>
                  </a:lnTo>
                  <a:lnTo>
                    <a:pt x="35785" y="123782"/>
                  </a:lnTo>
                  <a:lnTo>
                    <a:pt x="16398" y="162719"/>
                  </a:lnTo>
                  <a:lnTo>
                    <a:pt x="4222" y="205006"/>
                  </a:lnTo>
                  <a:lnTo>
                    <a:pt x="0" y="249936"/>
                  </a:lnTo>
                  <a:lnTo>
                    <a:pt x="4222" y="294865"/>
                  </a:lnTo>
                  <a:lnTo>
                    <a:pt x="16398" y="337152"/>
                  </a:lnTo>
                  <a:lnTo>
                    <a:pt x="35785" y="376089"/>
                  </a:lnTo>
                  <a:lnTo>
                    <a:pt x="61645" y="410972"/>
                  </a:lnTo>
                  <a:lnTo>
                    <a:pt x="93237" y="441094"/>
                  </a:lnTo>
                  <a:lnTo>
                    <a:pt x="129822" y="465751"/>
                  </a:lnTo>
                  <a:lnTo>
                    <a:pt x="170658" y="484236"/>
                  </a:lnTo>
                  <a:lnTo>
                    <a:pt x="215007" y="495845"/>
                  </a:lnTo>
                  <a:lnTo>
                    <a:pt x="262127" y="499872"/>
                  </a:lnTo>
                  <a:lnTo>
                    <a:pt x="309248" y="495845"/>
                  </a:lnTo>
                  <a:lnTo>
                    <a:pt x="353597" y="484236"/>
                  </a:lnTo>
                  <a:lnTo>
                    <a:pt x="394433" y="465751"/>
                  </a:lnTo>
                  <a:lnTo>
                    <a:pt x="431018" y="441094"/>
                  </a:lnTo>
                  <a:lnTo>
                    <a:pt x="462610" y="410972"/>
                  </a:lnTo>
                  <a:lnTo>
                    <a:pt x="488470" y="376089"/>
                  </a:lnTo>
                  <a:lnTo>
                    <a:pt x="507857" y="337152"/>
                  </a:lnTo>
                  <a:lnTo>
                    <a:pt x="520033" y="294865"/>
                  </a:lnTo>
                  <a:lnTo>
                    <a:pt x="524255" y="249936"/>
                  </a:lnTo>
                  <a:lnTo>
                    <a:pt x="520033" y="205006"/>
                  </a:lnTo>
                  <a:lnTo>
                    <a:pt x="507857" y="162719"/>
                  </a:lnTo>
                  <a:lnTo>
                    <a:pt x="488470" y="123782"/>
                  </a:lnTo>
                  <a:lnTo>
                    <a:pt x="462610" y="88900"/>
                  </a:lnTo>
                  <a:lnTo>
                    <a:pt x="431018" y="58777"/>
                  </a:lnTo>
                  <a:lnTo>
                    <a:pt x="394433" y="34120"/>
                  </a:lnTo>
                  <a:lnTo>
                    <a:pt x="353597" y="15635"/>
                  </a:lnTo>
                  <a:lnTo>
                    <a:pt x="309248" y="4026"/>
                  </a:lnTo>
                  <a:lnTo>
                    <a:pt x="262127" y="0"/>
                  </a:lnTo>
                  <a:close/>
                </a:path>
              </a:pathLst>
            </a:custGeom>
            <a:solidFill>
              <a:srgbClr val="AEABAB"/>
            </a:solidFill>
          </p:spPr>
          <p:txBody>
            <a:bodyPr wrap="square" lIns="0" tIns="0" rIns="0" bIns="0" rtlCol="0"/>
            <a:lstStyle/>
            <a:p>
              <a:endParaRPr/>
            </a:p>
          </p:txBody>
        </p:sp>
        <p:sp>
          <p:nvSpPr>
            <p:cNvPr id="27" name="object 27"/>
            <p:cNvSpPr/>
            <p:nvPr/>
          </p:nvSpPr>
          <p:spPr>
            <a:xfrm>
              <a:off x="8238743" y="5180076"/>
              <a:ext cx="524510" cy="500380"/>
            </a:xfrm>
            <a:custGeom>
              <a:avLst/>
              <a:gdLst/>
              <a:ahLst/>
              <a:cxnLst/>
              <a:rect l="l" t="t" r="r" b="b"/>
              <a:pathLst>
                <a:path w="524509" h="500379">
                  <a:moveTo>
                    <a:pt x="0" y="249936"/>
                  </a:moveTo>
                  <a:lnTo>
                    <a:pt x="4222" y="205006"/>
                  </a:lnTo>
                  <a:lnTo>
                    <a:pt x="16398" y="162719"/>
                  </a:lnTo>
                  <a:lnTo>
                    <a:pt x="35785" y="123782"/>
                  </a:lnTo>
                  <a:lnTo>
                    <a:pt x="61645" y="88900"/>
                  </a:lnTo>
                  <a:lnTo>
                    <a:pt x="93237" y="58777"/>
                  </a:lnTo>
                  <a:lnTo>
                    <a:pt x="129822" y="34120"/>
                  </a:lnTo>
                  <a:lnTo>
                    <a:pt x="170658" y="15635"/>
                  </a:lnTo>
                  <a:lnTo>
                    <a:pt x="215007" y="4026"/>
                  </a:lnTo>
                  <a:lnTo>
                    <a:pt x="262127" y="0"/>
                  </a:lnTo>
                  <a:lnTo>
                    <a:pt x="309248" y="4026"/>
                  </a:lnTo>
                  <a:lnTo>
                    <a:pt x="353597" y="15635"/>
                  </a:lnTo>
                  <a:lnTo>
                    <a:pt x="394433" y="34120"/>
                  </a:lnTo>
                  <a:lnTo>
                    <a:pt x="431018" y="58777"/>
                  </a:lnTo>
                  <a:lnTo>
                    <a:pt x="462610" y="88900"/>
                  </a:lnTo>
                  <a:lnTo>
                    <a:pt x="488470" y="123782"/>
                  </a:lnTo>
                  <a:lnTo>
                    <a:pt x="507857" y="162719"/>
                  </a:lnTo>
                  <a:lnTo>
                    <a:pt x="520033" y="205006"/>
                  </a:lnTo>
                  <a:lnTo>
                    <a:pt x="524255" y="249936"/>
                  </a:lnTo>
                  <a:lnTo>
                    <a:pt x="520033" y="294865"/>
                  </a:lnTo>
                  <a:lnTo>
                    <a:pt x="507857" y="337152"/>
                  </a:lnTo>
                  <a:lnTo>
                    <a:pt x="488470" y="376089"/>
                  </a:lnTo>
                  <a:lnTo>
                    <a:pt x="462610" y="410972"/>
                  </a:lnTo>
                  <a:lnTo>
                    <a:pt x="431018" y="441094"/>
                  </a:lnTo>
                  <a:lnTo>
                    <a:pt x="394433" y="465751"/>
                  </a:lnTo>
                  <a:lnTo>
                    <a:pt x="353597" y="484236"/>
                  </a:lnTo>
                  <a:lnTo>
                    <a:pt x="309248" y="495845"/>
                  </a:lnTo>
                  <a:lnTo>
                    <a:pt x="262127" y="499872"/>
                  </a:lnTo>
                  <a:lnTo>
                    <a:pt x="215007" y="495845"/>
                  </a:lnTo>
                  <a:lnTo>
                    <a:pt x="170658" y="484236"/>
                  </a:lnTo>
                  <a:lnTo>
                    <a:pt x="129822" y="465751"/>
                  </a:lnTo>
                  <a:lnTo>
                    <a:pt x="93237" y="441094"/>
                  </a:lnTo>
                  <a:lnTo>
                    <a:pt x="61645" y="410972"/>
                  </a:lnTo>
                  <a:lnTo>
                    <a:pt x="35785" y="376089"/>
                  </a:lnTo>
                  <a:lnTo>
                    <a:pt x="16398" y="337152"/>
                  </a:lnTo>
                  <a:lnTo>
                    <a:pt x="4222" y="294865"/>
                  </a:lnTo>
                  <a:lnTo>
                    <a:pt x="0" y="249936"/>
                  </a:lnTo>
                  <a:close/>
                </a:path>
              </a:pathLst>
            </a:custGeom>
            <a:ln w="12700">
              <a:solidFill>
                <a:srgbClr val="172C51"/>
              </a:solidFill>
            </a:ln>
          </p:spPr>
          <p:txBody>
            <a:bodyPr wrap="square" lIns="0" tIns="0" rIns="0" bIns="0" rtlCol="0"/>
            <a:lstStyle/>
            <a:p>
              <a:endParaRPr/>
            </a:p>
          </p:txBody>
        </p:sp>
      </p:grpSp>
      <p:sp>
        <p:nvSpPr>
          <p:cNvPr id="28" name="object 28"/>
          <p:cNvSpPr txBox="1"/>
          <p:nvPr/>
        </p:nvSpPr>
        <p:spPr>
          <a:xfrm>
            <a:off x="8428735" y="5266435"/>
            <a:ext cx="14668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C</a:t>
            </a:r>
            <a:endParaRPr sz="1800">
              <a:latin typeface="Calibri"/>
              <a:cs typeface="Calibri"/>
            </a:endParaRPr>
          </a:p>
        </p:txBody>
      </p:sp>
      <p:grpSp>
        <p:nvGrpSpPr>
          <p:cNvPr id="29" name="object 29"/>
          <p:cNvGrpSpPr/>
          <p:nvPr/>
        </p:nvGrpSpPr>
        <p:grpSpPr>
          <a:xfrm>
            <a:off x="8392414" y="4132834"/>
            <a:ext cx="537210" cy="500380"/>
            <a:chOff x="8392414" y="4132834"/>
            <a:chExt cx="537210" cy="500380"/>
          </a:xfrm>
        </p:grpSpPr>
        <p:sp>
          <p:nvSpPr>
            <p:cNvPr id="30" name="object 30"/>
            <p:cNvSpPr/>
            <p:nvPr/>
          </p:nvSpPr>
          <p:spPr>
            <a:xfrm>
              <a:off x="8398764" y="4139184"/>
              <a:ext cx="524510" cy="487680"/>
            </a:xfrm>
            <a:custGeom>
              <a:avLst/>
              <a:gdLst/>
              <a:ahLst/>
              <a:cxnLst/>
              <a:rect l="l" t="t" r="r" b="b"/>
              <a:pathLst>
                <a:path w="524509" h="487679">
                  <a:moveTo>
                    <a:pt x="262127" y="0"/>
                  </a:moveTo>
                  <a:lnTo>
                    <a:pt x="215007" y="3930"/>
                  </a:lnTo>
                  <a:lnTo>
                    <a:pt x="170658" y="15260"/>
                  </a:lnTo>
                  <a:lnTo>
                    <a:pt x="129822" y="33302"/>
                  </a:lnTo>
                  <a:lnTo>
                    <a:pt x="93237" y="57364"/>
                  </a:lnTo>
                  <a:lnTo>
                    <a:pt x="61645" y="86757"/>
                  </a:lnTo>
                  <a:lnTo>
                    <a:pt x="35785" y="120791"/>
                  </a:lnTo>
                  <a:lnTo>
                    <a:pt x="16398" y="158776"/>
                  </a:lnTo>
                  <a:lnTo>
                    <a:pt x="4222" y="200022"/>
                  </a:lnTo>
                  <a:lnTo>
                    <a:pt x="0" y="243840"/>
                  </a:lnTo>
                  <a:lnTo>
                    <a:pt x="4222" y="287657"/>
                  </a:lnTo>
                  <a:lnTo>
                    <a:pt x="16398" y="328903"/>
                  </a:lnTo>
                  <a:lnTo>
                    <a:pt x="35785" y="366888"/>
                  </a:lnTo>
                  <a:lnTo>
                    <a:pt x="61645" y="400922"/>
                  </a:lnTo>
                  <a:lnTo>
                    <a:pt x="93237" y="430315"/>
                  </a:lnTo>
                  <a:lnTo>
                    <a:pt x="129822" y="454377"/>
                  </a:lnTo>
                  <a:lnTo>
                    <a:pt x="170658" y="472419"/>
                  </a:lnTo>
                  <a:lnTo>
                    <a:pt x="215007" y="483749"/>
                  </a:lnTo>
                  <a:lnTo>
                    <a:pt x="262127" y="487680"/>
                  </a:lnTo>
                  <a:lnTo>
                    <a:pt x="309248" y="483749"/>
                  </a:lnTo>
                  <a:lnTo>
                    <a:pt x="353597" y="472419"/>
                  </a:lnTo>
                  <a:lnTo>
                    <a:pt x="394433" y="454377"/>
                  </a:lnTo>
                  <a:lnTo>
                    <a:pt x="431018" y="430315"/>
                  </a:lnTo>
                  <a:lnTo>
                    <a:pt x="462610" y="400922"/>
                  </a:lnTo>
                  <a:lnTo>
                    <a:pt x="488470" y="366888"/>
                  </a:lnTo>
                  <a:lnTo>
                    <a:pt x="507857" y="328903"/>
                  </a:lnTo>
                  <a:lnTo>
                    <a:pt x="520033" y="287657"/>
                  </a:lnTo>
                  <a:lnTo>
                    <a:pt x="524255" y="243840"/>
                  </a:lnTo>
                  <a:lnTo>
                    <a:pt x="520033" y="200022"/>
                  </a:lnTo>
                  <a:lnTo>
                    <a:pt x="507857" y="158776"/>
                  </a:lnTo>
                  <a:lnTo>
                    <a:pt x="488470" y="120791"/>
                  </a:lnTo>
                  <a:lnTo>
                    <a:pt x="462610" y="86757"/>
                  </a:lnTo>
                  <a:lnTo>
                    <a:pt x="431018" y="57364"/>
                  </a:lnTo>
                  <a:lnTo>
                    <a:pt x="394433" y="33302"/>
                  </a:lnTo>
                  <a:lnTo>
                    <a:pt x="353597" y="15260"/>
                  </a:lnTo>
                  <a:lnTo>
                    <a:pt x="309248" y="3930"/>
                  </a:lnTo>
                  <a:lnTo>
                    <a:pt x="262127" y="0"/>
                  </a:lnTo>
                  <a:close/>
                </a:path>
              </a:pathLst>
            </a:custGeom>
            <a:solidFill>
              <a:srgbClr val="AEABAB"/>
            </a:solidFill>
          </p:spPr>
          <p:txBody>
            <a:bodyPr wrap="square" lIns="0" tIns="0" rIns="0" bIns="0" rtlCol="0"/>
            <a:lstStyle/>
            <a:p>
              <a:endParaRPr/>
            </a:p>
          </p:txBody>
        </p:sp>
        <p:sp>
          <p:nvSpPr>
            <p:cNvPr id="31" name="object 31"/>
            <p:cNvSpPr/>
            <p:nvPr/>
          </p:nvSpPr>
          <p:spPr>
            <a:xfrm>
              <a:off x="8398764" y="4139184"/>
              <a:ext cx="524510" cy="487680"/>
            </a:xfrm>
            <a:custGeom>
              <a:avLst/>
              <a:gdLst/>
              <a:ahLst/>
              <a:cxnLst/>
              <a:rect l="l" t="t" r="r" b="b"/>
              <a:pathLst>
                <a:path w="524509" h="487679">
                  <a:moveTo>
                    <a:pt x="0" y="243840"/>
                  </a:moveTo>
                  <a:lnTo>
                    <a:pt x="4222" y="200022"/>
                  </a:lnTo>
                  <a:lnTo>
                    <a:pt x="16398" y="158776"/>
                  </a:lnTo>
                  <a:lnTo>
                    <a:pt x="35785" y="120791"/>
                  </a:lnTo>
                  <a:lnTo>
                    <a:pt x="61645" y="86757"/>
                  </a:lnTo>
                  <a:lnTo>
                    <a:pt x="93237" y="57364"/>
                  </a:lnTo>
                  <a:lnTo>
                    <a:pt x="129822" y="33302"/>
                  </a:lnTo>
                  <a:lnTo>
                    <a:pt x="170658" y="15260"/>
                  </a:lnTo>
                  <a:lnTo>
                    <a:pt x="215007" y="3930"/>
                  </a:lnTo>
                  <a:lnTo>
                    <a:pt x="262127" y="0"/>
                  </a:lnTo>
                  <a:lnTo>
                    <a:pt x="309248" y="3930"/>
                  </a:lnTo>
                  <a:lnTo>
                    <a:pt x="353597" y="15260"/>
                  </a:lnTo>
                  <a:lnTo>
                    <a:pt x="394433" y="33302"/>
                  </a:lnTo>
                  <a:lnTo>
                    <a:pt x="431018" y="57364"/>
                  </a:lnTo>
                  <a:lnTo>
                    <a:pt x="462610" y="86757"/>
                  </a:lnTo>
                  <a:lnTo>
                    <a:pt x="488470" y="120791"/>
                  </a:lnTo>
                  <a:lnTo>
                    <a:pt x="507857" y="158776"/>
                  </a:lnTo>
                  <a:lnTo>
                    <a:pt x="520033" y="200022"/>
                  </a:lnTo>
                  <a:lnTo>
                    <a:pt x="524255" y="243840"/>
                  </a:lnTo>
                  <a:lnTo>
                    <a:pt x="520033" y="287657"/>
                  </a:lnTo>
                  <a:lnTo>
                    <a:pt x="507857" y="328903"/>
                  </a:lnTo>
                  <a:lnTo>
                    <a:pt x="488470" y="366888"/>
                  </a:lnTo>
                  <a:lnTo>
                    <a:pt x="462610" y="400922"/>
                  </a:lnTo>
                  <a:lnTo>
                    <a:pt x="431018" y="430315"/>
                  </a:lnTo>
                  <a:lnTo>
                    <a:pt x="394433" y="454377"/>
                  </a:lnTo>
                  <a:lnTo>
                    <a:pt x="353597" y="472419"/>
                  </a:lnTo>
                  <a:lnTo>
                    <a:pt x="309248" y="483749"/>
                  </a:lnTo>
                  <a:lnTo>
                    <a:pt x="262127" y="487680"/>
                  </a:lnTo>
                  <a:lnTo>
                    <a:pt x="215007" y="483749"/>
                  </a:lnTo>
                  <a:lnTo>
                    <a:pt x="170658" y="472419"/>
                  </a:lnTo>
                  <a:lnTo>
                    <a:pt x="129822" y="454377"/>
                  </a:lnTo>
                  <a:lnTo>
                    <a:pt x="93237" y="430315"/>
                  </a:lnTo>
                  <a:lnTo>
                    <a:pt x="61645" y="400922"/>
                  </a:lnTo>
                  <a:lnTo>
                    <a:pt x="35785" y="366888"/>
                  </a:lnTo>
                  <a:lnTo>
                    <a:pt x="16398" y="328903"/>
                  </a:lnTo>
                  <a:lnTo>
                    <a:pt x="4222" y="287657"/>
                  </a:lnTo>
                  <a:lnTo>
                    <a:pt x="0" y="243840"/>
                  </a:lnTo>
                  <a:close/>
                </a:path>
              </a:pathLst>
            </a:custGeom>
            <a:ln w="12700">
              <a:solidFill>
                <a:srgbClr val="172C51"/>
              </a:solidFill>
            </a:ln>
          </p:spPr>
          <p:txBody>
            <a:bodyPr wrap="square" lIns="0" tIns="0" rIns="0" bIns="0" rtlCol="0"/>
            <a:lstStyle/>
            <a:p>
              <a:endParaRPr/>
            </a:p>
          </p:txBody>
        </p:sp>
      </p:grpSp>
      <p:sp>
        <p:nvSpPr>
          <p:cNvPr id="32" name="object 32"/>
          <p:cNvSpPr txBox="1"/>
          <p:nvPr/>
        </p:nvSpPr>
        <p:spPr>
          <a:xfrm>
            <a:off x="6251828" y="2022001"/>
            <a:ext cx="4919345" cy="2496820"/>
          </a:xfrm>
          <a:prstGeom prst="rect">
            <a:avLst/>
          </a:prstGeom>
        </p:spPr>
        <p:txBody>
          <a:bodyPr vert="horz" wrap="square" lIns="0" tIns="52069" rIns="0" bIns="0" rtlCol="0">
            <a:spAutoFit/>
          </a:bodyPr>
          <a:lstStyle/>
          <a:p>
            <a:pPr marL="12700">
              <a:lnSpc>
                <a:spcPct val="100000"/>
              </a:lnSpc>
              <a:spcBef>
                <a:spcPts val="409"/>
              </a:spcBef>
            </a:pPr>
            <a:r>
              <a:rPr sz="2400" b="1" dirty="0">
                <a:latin typeface="Calibri"/>
                <a:cs typeface="Calibri"/>
              </a:rPr>
              <a:t>Full</a:t>
            </a:r>
            <a:r>
              <a:rPr sz="2400" b="1" spc="-60" dirty="0">
                <a:latin typeface="Calibri"/>
                <a:cs typeface="Calibri"/>
              </a:rPr>
              <a:t> </a:t>
            </a:r>
            <a:r>
              <a:rPr sz="2400" b="1" dirty="0">
                <a:latin typeface="Calibri"/>
                <a:cs typeface="Calibri"/>
              </a:rPr>
              <a:t>graph</a:t>
            </a:r>
            <a:r>
              <a:rPr sz="2400" b="1" spc="-70" dirty="0">
                <a:latin typeface="Calibri"/>
                <a:cs typeface="Calibri"/>
              </a:rPr>
              <a:t> </a:t>
            </a:r>
            <a:r>
              <a:rPr sz="2400" b="1" spc="-10" dirty="0">
                <a:latin typeface="Calibri"/>
                <a:cs typeface="Calibri"/>
              </a:rPr>
              <a:t>recovery</a:t>
            </a:r>
            <a:endParaRPr sz="2400">
              <a:latin typeface="Calibri"/>
              <a:cs typeface="Calibri"/>
            </a:endParaRPr>
          </a:p>
          <a:p>
            <a:pPr marL="12700" marR="117475">
              <a:lnSpc>
                <a:spcPts val="3020"/>
              </a:lnSpc>
              <a:spcBef>
                <a:spcPts val="740"/>
              </a:spcBef>
            </a:pPr>
            <a:r>
              <a:rPr sz="2800" dirty="0">
                <a:latin typeface="Calibri"/>
                <a:cs typeface="Calibri"/>
              </a:rPr>
              <a:t>Given</a:t>
            </a:r>
            <a:r>
              <a:rPr sz="2800" spc="-55" dirty="0">
                <a:latin typeface="Calibri"/>
                <a:cs typeface="Calibri"/>
              </a:rPr>
              <a:t> </a:t>
            </a:r>
            <a:r>
              <a:rPr sz="2800" dirty="0">
                <a:latin typeface="Calibri"/>
                <a:cs typeface="Calibri"/>
              </a:rPr>
              <a:t>a</a:t>
            </a:r>
            <a:r>
              <a:rPr sz="2800" spc="-60" dirty="0">
                <a:latin typeface="Calibri"/>
                <a:cs typeface="Calibri"/>
              </a:rPr>
              <a:t> </a:t>
            </a:r>
            <a:r>
              <a:rPr sz="2800" dirty="0">
                <a:latin typeface="Calibri"/>
                <a:cs typeface="Calibri"/>
              </a:rPr>
              <a:t>set</a:t>
            </a:r>
            <a:r>
              <a:rPr sz="2800" spc="-60" dirty="0">
                <a:latin typeface="Calibri"/>
                <a:cs typeface="Calibri"/>
              </a:rPr>
              <a:t> </a:t>
            </a:r>
            <a:r>
              <a:rPr sz="2800" dirty="0">
                <a:latin typeface="Calibri"/>
                <a:cs typeface="Calibri"/>
              </a:rPr>
              <a:t>of</a:t>
            </a:r>
            <a:r>
              <a:rPr sz="2800" spc="-60" dirty="0">
                <a:latin typeface="Calibri"/>
                <a:cs typeface="Calibri"/>
              </a:rPr>
              <a:t> </a:t>
            </a:r>
            <a:r>
              <a:rPr sz="2800" dirty="0">
                <a:latin typeface="Calibri"/>
                <a:cs typeface="Calibri"/>
              </a:rPr>
              <a:t>variables</a:t>
            </a:r>
            <a:r>
              <a:rPr sz="2800" spc="-50" dirty="0">
                <a:latin typeface="Calibri"/>
                <a:cs typeface="Calibri"/>
              </a:rPr>
              <a:t> </a:t>
            </a:r>
            <a:r>
              <a:rPr sz="2800" dirty="0">
                <a:latin typeface="Calibri"/>
                <a:cs typeface="Calibri"/>
              </a:rPr>
              <a:t>infer</a:t>
            </a:r>
            <a:r>
              <a:rPr sz="2800" spc="-50" dirty="0">
                <a:latin typeface="Calibri"/>
                <a:cs typeface="Calibri"/>
              </a:rPr>
              <a:t> a </a:t>
            </a:r>
            <a:r>
              <a:rPr sz="2800" spc="-10" dirty="0">
                <a:latin typeface="Calibri"/>
                <a:cs typeface="Calibri"/>
              </a:rPr>
              <a:t>directed</a:t>
            </a:r>
            <a:r>
              <a:rPr sz="2800" spc="-85" dirty="0">
                <a:latin typeface="Calibri"/>
                <a:cs typeface="Calibri"/>
              </a:rPr>
              <a:t> </a:t>
            </a:r>
            <a:r>
              <a:rPr sz="2800" dirty="0">
                <a:latin typeface="Calibri"/>
                <a:cs typeface="Calibri"/>
              </a:rPr>
              <a:t>acyclic</a:t>
            </a:r>
            <a:r>
              <a:rPr sz="2800" spc="-85" dirty="0">
                <a:latin typeface="Calibri"/>
                <a:cs typeface="Calibri"/>
              </a:rPr>
              <a:t> </a:t>
            </a:r>
            <a:r>
              <a:rPr sz="2800" dirty="0">
                <a:latin typeface="Calibri"/>
                <a:cs typeface="Calibri"/>
              </a:rPr>
              <a:t>graph</a:t>
            </a:r>
            <a:r>
              <a:rPr sz="2800" spc="-85" dirty="0">
                <a:latin typeface="Calibri"/>
                <a:cs typeface="Calibri"/>
              </a:rPr>
              <a:t> </a:t>
            </a:r>
            <a:r>
              <a:rPr sz="2800" dirty="0">
                <a:latin typeface="Calibri"/>
                <a:cs typeface="Calibri"/>
              </a:rPr>
              <a:t>over</a:t>
            </a:r>
            <a:r>
              <a:rPr sz="2800" spc="-90" dirty="0">
                <a:latin typeface="Calibri"/>
                <a:cs typeface="Calibri"/>
              </a:rPr>
              <a:t> </a:t>
            </a:r>
            <a:r>
              <a:rPr sz="2800" spc="-10" dirty="0">
                <a:latin typeface="Calibri"/>
                <a:cs typeface="Calibri"/>
              </a:rPr>
              <a:t>them.</a:t>
            </a:r>
            <a:endParaRPr sz="2800">
              <a:latin typeface="Calibri"/>
              <a:cs typeface="Calibri"/>
            </a:endParaRPr>
          </a:p>
          <a:p>
            <a:pPr marL="697230" marR="5080" indent="-227329">
              <a:lnSpc>
                <a:spcPts val="2590"/>
              </a:lnSpc>
              <a:spcBef>
                <a:spcPts val="535"/>
              </a:spcBef>
              <a:buFont typeface="Arial MT"/>
              <a:buChar char="•"/>
              <a:tabLst>
                <a:tab pos="698500" algn="l"/>
              </a:tabLst>
            </a:pPr>
            <a:r>
              <a:rPr sz="2400" dirty="0">
                <a:latin typeface="Calibri"/>
                <a:cs typeface="Calibri"/>
              </a:rPr>
              <a:t>Infer</a:t>
            </a:r>
            <a:r>
              <a:rPr sz="2400" spc="-55" dirty="0">
                <a:latin typeface="Calibri"/>
                <a:cs typeface="Calibri"/>
              </a:rPr>
              <a:t> </a:t>
            </a:r>
            <a:r>
              <a:rPr sz="2400" dirty="0">
                <a:latin typeface="Calibri"/>
                <a:cs typeface="Calibri"/>
              </a:rPr>
              <a:t>which</a:t>
            </a:r>
            <a:r>
              <a:rPr sz="2400" spc="-75" dirty="0">
                <a:latin typeface="Calibri"/>
                <a:cs typeface="Calibri"/>
              </a:rPr>
              <a:t> </a:t>
            </a:r>
            <a:r>
              <a:rPr sz="2400" dirty="0">
                <a:latin typeface="Calibri"/>
                <a:cs typeface="Calibri"/>
              </a:rPr>
              <a:t>pairs</a:t>
            </a:r>
            <a:r>
              <a:rPr sz="2400" spc="-75" dirty="0">
                <a:latin typeface="Calibri"/>
                <a:cs typeface="Calibri"/>
              </a:rPr>
              <a:t> </a:t>
            </a:r>
            <a:r>
              <a:rPr sz="2400" dirty="0">
                <a:latin typeface="Calibri"/>
                <a:cs typeface="Calibri"/>
              </a:rPr>
              <a:t>of</a:t>
            </a:r>
            <a:r>
              <a:rPr sz="2400" spc="-65" dirty="0">
                <a:latin typeface="Calibri"/>
                <a:cs typeface="Calibri"/>
              </a:rPr>
              <a:t> </a:t>
            </a:r>
            <a:r>
              <a:rPr sz="2400" spc="-10" dirty="0">
                <a:latin typeface="Calibri"/>
                <a:cs typeface="Calibri"/>
              </a:rPr>
              <a:t>variables</a:t>
            </a:r>
            <a:r>
              <a:rPr sz="2400" spc="-60" dirty="0">
                <a:latin typeface="Calibri"/>
                <a:cs typeface="Calibri"/>
              </a:rPr>
              <a:t> </a:t>
            </a:r>
            <a:r>
              <a:rPr sz="2400" spc="-20" dirty="0">
                <a:latin typeface="Calibri"/>
                <a:cs typeface="Calibri"/>
              </a:rPr>
              <a:t>form 	</a:t>
            </a:r>
            <a:r>
              <a:rPr sz="2400" dirty="0">
                <a:latin typeface="Calibri"/>
                <a:cs typeface="Calibri"/>
              </a:rPr>
              <a:t>an</a:t>
            </a:r>
            <a:r>
              <a:rPr sz="2400" spc="-25" dirty="0">
                <a:latin typeface="Calibri"/>
                <a:cs typeface="Calibri"/>
              </a:rPr>
              <a:t> </a:t>
            </a:r>
            <a:r>
              <a:rPr sz="2400" dirty="0">
                <a:latin typeface="Calibri"/>
                <a:cs typeface="Calibri"/>
              </a:rPr>
              <a:t>edge,</a:t>
            </a:r>
            <a:r>
              <a:rPr sz="2400" spc="-15" dirty="0">
                <a:latin typeface="Calibri"/>
                <a:cs typeface="Calibri"/>
              </a:rPr>
              <a:t> </a:t>
            </a:r>
            <a:r>
              <a:rPr sz="2400" dirty="0">
                <a:latin typeface="Calibri"/>
                <a:cs typeface="Calibri"/>
              </a:rPr>
              <a:t>and</a:t>
            </a:r>
            <a:r>
              <a:rPr sz="2400" spc="-20" dirty="0">
                <a:latin typeface="Calibri"/>
                <a:cs typeface="Calibri"/>
              </a:rPr>
              <a:t> </a:t>
            </a:r>
            <a:r>
              <a:rPr sz="2400" dirty="0">
                <a:latin typeface="Calibri"/>
                <a:cs typeface="Calibri"/>
              </a:rPr>
              <a:t>their</a:t>
            </a:r>
            <a:r>
              <a:rPr sz="2400" spc="-35" dirty="0">
                <a:latin typeface="Calibri"/>
                <a:cs typeface="Calibri"/>
              </a:rPr>
              <a:t> </a:t>
            </a:r>
            <a:r>
              <a:rPr sz="2400" spc="-10" dirty="0">
                <a:latin typeface="Calibri"/>
                <a:cs typeface="Calibri"/>
              </a:rPr>
              <a:t>direction.</a:t>
            </a:r>
            <a:endParaRPr sz="2400">
              <a:latin typeface="Calibri"/>
              <a:cs typeface="Calibri"/>
            </a:endParaRPr>
          </a:p>
          <a:p>
            <a:pPr marR="93345" algn="ctr">
              <a:lnSpc>
                <a:spcPct val="100000"/>
              </a:lnSpc>
              <a:spcBef>
                <a:spcPts val="1610"/>
              </a:spcBef>
            </a:pPr>
            <a:r>
              <a:rPr sz="1800" b="1" spc="-50" dirty="0">
                <a:solidFill>
                  <a:srgbClr val="FFFFFF"/>
                </a:solidFill>
                <a:latin typeface="Calibri"/>
                <a:cs typeface="Calibri"/>
              </a:rPr>
              <a:t>B</a:t>
            </a:r>
            <a:endParaRPr sz="1800">
              <a:latin typeface="Calibri"/>
              <a:cs typeface="Calibri"/>
            </a:endParaRPr>
          </a:p>
        </p:txBody>
      </p:sp>
      <p:grpSp>
        <p:nvGrpSpPr>
          <p:cNvPr id="33" name="object 33"/>
          <p:cNvGrpSpPr/>
          <p:nvPr/>
        </p:nvGrpSpPr>
        <p:grpSpPr>
          <a:xfrm>
            <a:off x="9408921" y="5185917"/>
            <a:ext cx="537210" cy="500380"/>
            <a:chOff x="9408921" y="5185917"/>
            <a:chExt cx="537210" cy="500380"/>
          </a:xfrm>
        </p:grpSpPr>
        <p:sp>
          <p:nvSpPr>
            <p:cNvPr id="34" name="object 34"/>
            <p:cNvSpPr/>
            <p:nvPr/>
          </p:nvSpPr>
          <p:spPr>
            <a:xfrm>
              <a:off x="9415271" y="5192267"/>
              <a:ext cx="524510" cy="487680"/>
            </a:xfrm>
            <a:custGeom>
              <a:avLst/>
              <a:gdLst/>
              <a:ahLst/>
              <a:cxnLst/>
              <a:rect l="l" t="t" r="r" b="b"/>
              <a:pathLst>
                <a:path w="524509" h="487679">
                  <a:moveTo>
                    <a:pt x="262127" y="0"/>
                  </a:moveTo>
                  <a:lnTo>
                    <a:pt x="215007" y="3930"/>
                  </a:lnTo>
                  <a:lnTo>
                    <a:pt x="170658" y="15260"/>
                  </a:lnTo>
                  <a:lnTo>
                    <a:pt x="129822" y="33302"/>
                  </a:lnTo>
                  <a:lnTo>
                    <a:pt x="93237" y="57364"/>
                  </a:lnTo>
                  <a:lnTo>
                    <a:pt x="61645" y="86757"/>
                  </a:lnTo>
                  <a:lnTo>
                    <a:pt x="35785" y="120791"/>
                  </a:lnTo>
                  <a:lnTo>
                    <a:pt x="16398" y="158776"/>
                  </a:lnTo>
                  <a:lnTo>
                    <a:pt x="4222" y="200022"/>
                  </a:lnTo>
                  <a:lnTo>
                    <a:pt x="0" y="243839"/>
                  </a:lnTo>
                  <a:lnTo>
                    <a:pt x="4222" y="287657"/>
                  </a:lnTo>
                  <a:lnTo>
                    <a:pt x="16398" y="328903"/>
                  </a:lnTo>
                  <a:lnTo>
                    <a:pt x="35785" y="366888"/>
                  </a:lnTo>
                  <a:lnTo>
                    <a:pt x="61645" y="400922"/>
                  </a:lnTo>
                  <a:lnTo>
                    <a:pt x="93237" y="430315"/>
                  </a:lnTo>
                  <a:lnTo>
                    <a:pt x="129822" y="454377"/>
                  </a:lnTo>
                  <a:lnTo>
                    <a:pt x="170658" y="472419"/>
                  </a:lnTo>
                  <a:lnTo>
                    <a:pt x="215007" y="483749"/>
                  </a:lnTo>
                  <a:lnTo>
                    <a:pt x="262127" y="487679"/>
                  </a:lnTo>
                  <a:lnTo>
                    <a:pt x="309248" y="483749"/>
                  </a:lnTo>
                  <a:lnTo>
                    <a:pt x="353597" y="472419"/>
                  </a:lnTo>
                  <a:lnTo>
                    <a:pt x="394433" y="454377"/>
                  </a:lnTo>
                  <a:lnTo>
                    <a:pt x="431018" y="430315"/>
                  </a:lnTo>
                  <a:lnTo>
                    <a:pt x="462610" y="400922"/>
                  </a:lnTo>
                  <a:lnTo>
                    <a:pt x="488470" y="366888"/>
                  </a:lnTo>
                  <a:lnTo>
                    <a:pt x="507857" y="328903"/>
                  </a:lnTo>
                  <a:lnTo>
                    <a:pt x="520033" y="287657"/>
                  </a:lnTo>
                  <a:lnTo>
                    <a:pt x="524255" y="243839"/>
                  </a:lnTo>
                  <a:lnTo>
                    <a:pt x="520033" y="200022"/>
                  </a:lnTo>
                  <a:lnTo>
                    <a:pt x="507857" y="158776"/>
                  </a:lnTo>
                  <a:lnTo>
                    <a:pt x="488470" y="120791"/>
                  </a:lnTo>
                  <a:lnTo>
                    <a:pt x="462610" y="86757"/>
                  </a:lnTo>
                  <a:lnTo>
                    <a:pt x="431018" y="57364"/>
                  </a:lnTo>
                  <a:lnTo>
                    <a:pt x="394433" y="33302"/>
                  </a:lnTo>
                  <a:lnTo>
                    <a:pt x="353597" y="15260"/>
                  </a:lnTo>
                  <a:lnTo>
                    <a:pt x="309248" y="3930"/>
                  </a:lnTo>
                  <a:lnTo>
                    <a:pt x="262127" y="0"/>
                  </a:lnTo>
                  <a:close/>
                </a:path>
              </a:pathLst>
            </a:custGeom>
            <a:solidFill>
              <a:srgbClr val="AEABAB"/>
            </a:solidFill>
          </p:spPr>
          <p:txBody>
            <a:bodyPr wrap="square" lIns="0" tIns="0" rIns="0" bIns="0" rtlCol="0"/>
            <a:lstStyle/>
            <a:p>
              <a:endParaRPr/>
            </a:p>
          </p:txBody>
        </p:sp>
        <p:sp>
          <p:nvSpPr>
            <p:cNvPr id="35" name="object 35"/>
            <p:cNvSpPr/>
            <p:nvPr/>
          </p:nvSpPr>
          <p:spPr>
            <a:xfrm>
              <a:off x="9415271" y="5192267"/>
              <a:ext cx="524510" cy="487680"/>
            </a:xfrm>
            <a:custGeom>
              <a:avLst/>
              <a:gdLst/>
              <a:ahLst/>
              <a:cxnLst/>
              <a:rect l="l" t="t" r="r" b="b"/>
              <a:pathLst>
                <a:path w="524509" h="487679">
                  <a:moveTo>
                    <a:pt x="0" y="243839"/>
                  </a:moveTo>
                  <a:lnTo>
                    <a:pt x="4222" y="200022"/>
                  </a:lnTo>
                  <a:lnTo>
                    <a:pt x="16398" y="158776"/>
                  </a:lnTo>
                  <a:lnTo>
                    <a:pt x="35785" y="120791"/>
                  </a:lnTo>
                  <a:lnTo>
                    <a:pt x="61645" y="86757"/>
                  </a:lnTo>
                  <a:lnTo>
                    <a:pt x="93237" y="57364"/>
                  </a:lnTo>
                  <a:lnTo>
                    <a:pt x="129822" y="33302"/>
                  </a:lnTo>
                  <a:lnTo>
                    <a:pt x="170658" y="15260"/>
                  </a:lnTo>
                  <a:lnTo>
                    <a:pt x="215007" y="3930"/>
                  </a:lnTo>
                  <a:lnTo>
                    <a:pt x="262127" y="0"/>
                  </a:lnTo>
                  <a:lnTo>
                    <a:pt x="309248" y="3930"/>
                  </a:lnTo>
                  <a:lnTo>
                    <a:pt x="353597" y="15260"/>
                  </a:lnTo>
                  <a:lnTo>
                    <a:pt x="394433" y="33302"/>
                  </a:lnTo>
                  <a:lnTo>
                    <a:pt x="431018" y="57364"/>
                  </a:lnTo>
                  <a:lnTo>
                    <a:pt x="462610" y="86757"/>
                  </a:lnTo>
                  <a:lnTo>
                    <a:pt x="488470" y="120791"/>
                  </a:lnTo>
                  <a:lnTo>
                    <a:pt x="507857" y="158776"/>
                  </a:lnTo>
                  <a:lnTo>
                    <a:pt x="520033" y="200022"/>
                  </a:lnTo>
                  <a:lnTo>
                    <a:pt x="524255" y="243839"/>
                  </a:lnTo>
                  <a:lnTo>
                    <a:pt x="520033" y="287657"/>
                  </a:lnTo>
                  <a:lnTo>
                    <a:pt x="507857" y="328903"/>
                  </a:lnTo>
                  <a:lnTo>
                    <a:pt x="488470" y="366888"/>
                  </a:lnTo>
                  <a:lnTo>
                    <a:pt x="462610" y="400922"/>
                  </a:lnTo>
                  <a:lnTo>
                    <a:pt x="431018" y="430315"/>
                  </a:lnTo>
                  <a:lnTo>
                    <a:pt x="394433" y="454377"/>
                  </a:lnTo>
                  <a:lnTo>
                    <a:pt x="353597" y="472419"/>
                  </a:lnTo>
                  <a:lnTo>
                    <a:pt x="309248" y="483749"/>
                  </a:lnTo>
                  <a:lnTo>
                    <a:pt x="262127" y="487679"/>
                  </a:lnTo>
                  <a:lnTo>
                    <a:pt x="215007" y="483749"/>
                  </a:lnTo>
                  <a:lnTo>
                    <a:pt x="170658" y="472419"/>
                  </a:lnTo>
                  <a:lnTo>
                    <a:pt x="129822" y="454377"/>
                  </a:lnTo>
                  <a:lnTo>
                    <a:pt x="93237" y="430315"/>
                  </a:lnTo>
                  <a:lnTo>
                    <a:pt x="61645" y="400922"/>
                  </a:lnTo>
                  <a:lnTo>
                    <a:pt x="35785" y="366888"/>
                  </a:lnTo>
                  <a:lnTo>
                    <a:pt x="16398" y="328903"/>
                  </a:lnTo>
                  <a:lnTo>
                    <a:pt x="4222" y="287657"/>
                  </a:lnTo>
                  <a:lnTo>
                    <a:pt x="0" y="243839"/>
                  </a:lnTo>
                  <a:close/>
                </a:path>
              </a:pathLst>
            </a:custGeom>
            <a:ln w="12700">
              <a:solidFill>
                <a:srgbClr val="172C51"/>
              </a:solidFill>
            </a:ln>
          </p:spPr>
          <p:txBody>
            <a:bodyPr wrap="square" lIns="0" tIns="0" rIns="0" bIns="0" rtlCol="0"/>
            <a:lstStyle/>
            <a:p>
              <a:endParaRPr/>
            </a:p>
          </p:txBody>
        </p:sp>
      </p:grpSp>
      <p:sp>
        <p:nvSpPr>
          <p:cNvPr id="36" name="object 36"/>
          <p:cNvSpPr txBox="1"/>
          <p:nvPr/>
        </p:nvSpPr>
        <p:spPr>
          <a:xfrm>
            <a:off x="9593326" y="5272532"/>
            <a:ext cx="16954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FFFF"/>
                </a:solidFill>
                <a:latin typeface="Calibri"/>
                <a:cs typeface="Calibri"/>
              </a:rPr>
              <a:t>D</a:t>
            </a:r>
            <a:endParaRPr sz="1800">
              <a:latin typeface="Calibri"/>
              <a:cs typeface="Calibri"/>
            </a:endParaRPr>
          </a:p>
        </p:txBody>
      </p:sp>
      <p:sp>
        <p:nvSpPr>
          <p:cNvPr id="37" name="object 37"/>
          <p:cNvSpPr/>
          <p:nvPr/>
        </p:nvSpPr>
        <p:spPr>
          <a:xfrm>
            <a:off x="7847965" y="4352289"/>
            <a:ext cx="1567815" cy="1196340"/>
          </a:xfrm>
          <a:custGeom>
            <a:avLst/>
            <a:gdLst/>
            <a:ahLst/>
            <a:cxnLst/>
            <a:rect l="l" t="t" r="r" b="b"/>
            <a:pathLst>
              <a:path w="1567815" h="1196339">
                <a:moveTo>
                  <a:pt x="390271" y="1078357"/>
                </a:moveTo>
                <a:lnTo>
                  <a:pt x="350532" y="982091"/>
                </a:lnTo>
                <a:lnTo>
                  <a:pt x="292735" y="842010"/>
                </a:lnTo>
                <a:lnTo>
                  <a:pt x="242735" y="899541"/>
                </a:lnTo>
                <a:lnTo>
                  <a:pt x="50038" y="732028"/>
                </a:lnTo>
                <a:lnTo>
                  <a:pt x="0" y="789432"/>
                </a:lnTo>
                <a:lnTo>
                  <a:pt x="192735" y="957084"/>
                </a:lnTo>
                <a:lnTo>
                  <a:pt x="142748" y="1014603"/>
                </a:lnTo>
                <a:lnTo>
                  <a:pt x="390271" y="1078357"/>
                </a:lnTo>
                <a:close/>
              </a:path>
              <a:path w="1567815" h="1196339">
                <a:moveTo>
                  <a:pt x="572516" y="61468"/>
                </a:moveTo>
                <a:lnTo>
                  <a:pt x="527431" y="0"/>
                </a:lnTo>
                <a:lnTo>
                  <a:pt x="186893" y="249694"/>
                </a:lnTo>
                <a:lnTo>
                  <a:pt x="141859" y="188214"/>
                </a:lnTo>
                <a:lnTo>
                  <a:pt x="25019" y="415544"/>
                </a:lnTo>
                <a:lnTo>
                  <a:pt x="276987" y="372618"/>
                </a:lnTo>
                <a:lnTo>
                  <a:pt x="248412" y="333629"/>
                </a:lnTo>
                <a:lnTo>
                  <a:pt x="231902" y="311111"/>
                </a:lnTo>
                <a:lnTo>
                  <a:pt x="572516" y="61468"/>
                </a:lnTo>
                <a:close/>
              </a:path>
              <a:path w="1567815" h="1196339">
                <a:moveTo>
                  <a:pt x="849249" y="285115"/>
                </a:moveTo>
                <a:lnTo>
                  <a:pt x="776097" y="264033"/>
                </a:lnTo>
                <a:lnTo>
                  <a:pt x="679729" y="597865"/>
                </a:lnTo>
                <a:lnTo>
                  <a:pt x="606425" y="576707"/>
                </a:lnTo>
                <a:lnTo>
                  <a:pt x="652907" y="828040"/>
                </a:lnTo>
                <a:lnTo>
                  <a:pt x="811847" y="655574"/>
                </a:lnTo>
                <a:lnTo>
                  <a:pt x="826135" y="640080"/>
                </a:lnTo>
                <a:lnTo>
                  <a:pt x="752881" y="618959"/>
                </a:lnTo>
                <a:lnTo>
                  <a:pt x="849249" y="285115"/>
                </a:lnTo>
                <a:close/>
              </a:path>
              <a:path w="1567815" h="1196339">
                <a:moveTo>
                  <a:pt x="1492923" y="1120140"/>
                </a:moveTo>
                <a:lnTo>
                  <a:pt x="1376553" y="1120140"/>
                </a:lnTo>
                <a:lnTo>
                  <a:pt x="1338402" y="1120140"/>
                </a:lnTo>
                <a:lnTo>
                  <a:pt x="1337691" y="1195959"/>
                </a:lnTo>
                <a:lnTo>
                  <a:pt x="1492923" y="1120140"/>
                </a:lnTo>
                <a:close/>
              </a:path>
              <a:path w="1567815" h="1196339">
                <a:moveTo>
                  <a:pt x="1567307" y="1083818"/>
                </a:moveTo>
                <a:lnTo>
                  <a:pt x="1339850" y="967359"/>
                </a:lnTo>
                <a:lnTo>
                  <a:pt x="1339164" y="1039622"/>
                </a:lnTo>
                <a:lnTo>
                  <a:pt x="1339126" y="1043584"/>
                </a:lnTo>
                <a:lnTo>
                  <a:pt x="915416" y="1039622"/>
                </a:lnTo>
                <a:lnTo>
                  <a:pt x="914654" y="1115822"/>
                </a:lnTo>
                <a:lnTo>
                  <a:pt x="1338402" y="1119784"/>
                </a:lnTo>
                <a:lnTo>
                  <a:pt x="1338491" y="1110310"/>
                </a:lnTo>
                <a:lnTo>
                  <a:pt x="1338440" y="1115822"/>
                </a:lnTo>
                <a:lnTo>
                  <a:pt x="1338402" y="1119784"/>
                </a:lnTo>
                <a:lnTo>
                  <a:pt x="1376553" y="1120140"/>
                </a:lnTo>
                <a:lnTo>
                  <a:pt x="1493659" y="1119784"/>
                </a:lnTo>
                <a:lnTo>
                  <a:pt x="1567307" y="1083818"/>
                </a:lnTo>
                <a:close/>
              </a:path>
            </a:pathLst>
          </a:custGeom>
          <a:solidFill>
            <a:srgbClr val="4471C4"/>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TotalTime>
  <Words>1948</Words>
  <Application>Microsoft Office PowerPoint</Application>
  <PresentationFormat>Widescreen</PresentationFormat>
  <Paragraphs>201</Paragraphs>
  <Slides>33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Aptos</vt:lpstr>
      <vt:lpstr>Aptos Display</vt:lpstr>
      <vt:lpstr>Arial</vt:lpstr>
      <vt:lpstr>Arial MT</vt:lpstr>
      <vt:lpstr>Calibri</vt:lpstr>
      <vt:lpstr>Calibri Light</vt:lpstr>
      <vt:lpstr>Cambria Math</vt:lpstr>
      <vt:lpstr>Times New Roman</vt:lpstr>
      <vt:lpstr>Office Theme</vt:lpstr>
      <vt:lpstr>PowerPoint Presentation</vt:lpstr>
      <vt:lpstr>A New Frontier at the Intersection of Causality and Large Language Models</vt:lpstr>
      <vt:lpstr>PowerPoint Presentation</vt:lpstr>
      <vt:lpstr>PowerPoint Presentation</vt:lpstr>
      <vt:lpstr>This happens frequently in practice</vt:lpstr>
      <vt:lpstr>Similar problems continue today</vt:lpstr>
      <vt:lpstr>This talk: Large language model support to reduce burden on human domain expert</vt:lpstr>
      <vt:lpstr>Part I: LLMs and causal relationships</vt:lpstr>
      <vt:lpstr>Causal assumptions</vt:lpstr>
      <vt:lpstr>Applying LLMs to pairwise causal recovery</vt:lpstr>
      <vt:lpstr>Tübingen Benchmark for Pairwise relationships</vt:lpstr>
      <vt:lpstr>Results: LLMs recall 97% correctly</vt:lpstr>
      <vt:lpstr>Errors include ambiguous features</vt:lpstr>
      <vt:lpstr>Similar results on a neuropathic pain dataset</vt:lpstr>
      <vt:lpstr>Construct Validity: Is Benchmark Memorized?</vt:lpstr>
      <vt:lpstr>Construct Validity: What are we Measuring?</vt:lpstr>
      <vt:lpstr>Implications for causality in practice: A useful tool to accelerate causal studies</vt:lpstr>
      <vt:lpstr>How else might LLMs help?</vt:lpstr>
      <vt:lpstr>Adding to the Open Source Ecosystem for Causality</vt:lpstr>
      <vt:lpstr>PowerPoint Presentation</vt:lpstr>
      <vt:lpstr>Event/Actual Causality and Causal Judgments</vt:lpstr>
      <vt:lpstr>Causal context is hard to formalize</vt:lpstr>
      <vt:lpstr>Building block: Counterfactual reasoning</vt:lpstr>
      <vt:lpstr>CRASS Counterfactual reasoning benchmark</vt:lpstr>
      <vt:lpstr>Necessary and sufficient causes</vt:lpstr>
      <vt:lpstr>Evaluation Vignettes</vt:lpstr>
      <vt:lpstr>Necessary and Sufficient - Results</vt:lpstr>
      <vt:lpstr>Takeaways on text-based reasoning</vt:lpstr>
      <vt:lpstr>Discussion: A new frontier for causality</vt:lpstr>
      <vt:lpstr>What is new with causality now</vt:lpstr>
      <vt:lpstr>What is not changing with causality</vt:lpstr>
      <vt:lpstr>Implications for Practitioners</vt:lpstr>
      <vt:lpstr>Conclusion: A New Frontier for Causality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Selim Suleymanoglu</dc:creator>
  <cp:lastModifiedBy>Selim Suleymanoglu</cp:lastModifiedBy>
  <cp:revision>10</cp:revision>
  <dcterms:created xsi:type="dcterms:W3CDTF">2025-06-06T11:39:53Z</dcterms:created>
  <dcterms:modified xsi:type="dcterms:W3CDTF">2025-06-06T17:28:01Z</dcterms:modified>
</cp:coreProperties>
</file>